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 id="214748370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Lst>
  <p:sldSz cy="5143500" cx="9144000"/>
  <p:notesSz cx="6858000" cy="9144000"/>
  <p:embeddedFontLst>
    <p:embeddedFont>
      <p:font typeface="Montserrat SemiBold"/>
      <p:regular r:id="rId96"/>
      <p:bold r:id="rId97"/>
      <p:italic r:id="rId98"/>
      <p:boldItalic r:id="rId99"/>
    </p:embeddedFont>
    <p:embeddedFont>
      <p:font typeface="Roboto"/>
      <p:regular r:id="rId100"/>
      <p:bold r:id="rId101"/>
      <p:italic r:id="rId102"/>
      <p:boldItalic r:id="rId103"/>
    </p:embeddedFont>
    <p:embeddedFont>
      <p:font typeface="Montserrat Black"/>
      <p:bold r:id="rId104"/>
      <p:boldItalic r:id="rId105"/>
    </p:embeddedFont>
    <p:embeddedFont>
      <p:font typeface="Montserrat"/>
      <p:regular r:id="rId106"/>
      <p:bold r:id="rId107"/>
      <p:italic r:id="rId108"/>
      <p:boldItalic r:id="rId109"/>
    </p:embeddedFont>
    <p:embeddedFont>
      <p:font typeface="Montserrat Medium"/>
      <p:regular r:id="rId110"/>
      <p:bold r:id="rId111"/>
      <p:italic r:id="rId112"/>
      <p:boldItalic r:id="rId113"/>
    </p:embeddedFont>
    <p:embeddedFont>
      <p:font typeface="Roboto Light"/>
      <p:regular r:id="rId114"/>
      <p:bold r:id="rId115"/>
      <p:italic r:id="rId116"/>
      <p:boldItalic r:id="rId117"/>
    </p:embeddedFont>
    <p:embeddedFont>
      <p:font typeface="Montserrat ExtraBold"/>
      <p:bold r:id="rId118"/>
      <p:boldItalic r:id="rId119"/>
    </p:embeddedFont>
    <p:embeddedFont>
      <p:font typeface="Open Sans"/>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11B55A5-09A3-45D0-B070-2AACDC1ECDAF}">
  <a:tblStyle styleId="{F11B55A5-09A3-45D0-B070-2AACDC1ECD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21AE499-9D29-4168-9468-8DDDB658055E}"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28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Montserrat-bold.fntdata"/><Relationship Id="rId106" Type="http://schemas.openxmlformats.org/officeDocument/2006/relationships/font" Target="fonts/Montserrat-regular.fntdata"/><Relationship Id="rId105" Type="http://schemas.openxmlformats.org/officeDocument/2006/relationships/font" Target="fonts/MontserratBlack-boldItalic.fntdata"/><Relationship Id="rId104" Type="http://schemas.openxmlformats.org/officeDocument/2006/relationships/font" Target="fonts/MontserratBlack-bold.fntdata"/><Relationship Id="rId109" Type="http://schemas.openxmlformats.org/officeDocument/2006/relationships/font" Target="fonts/Montserrat-boldItalic.fntdata"/><Relationship Id="rId108" Type="http://schemas.openxmlformats.org/officeDocument/2006/relationships/font" Target="fonts/Montserrat-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oboto-boldItalic.fntdata"/><Relationship Id="rId102" Type="http://schemas.openxmlformats.org/officeDocument/2006/relationships/font" Target="fonts/Roboto-italic.fntdata"/><Relationship Id="rId101" Type="http://schemas.openxmlformats.org/officeDocument/2006/relationships/font" Target="fonts/Roboto-bold.fntdata"/><Relationship Id="rId100" Type="http://schemas.openxmlformats.org/officeDocument/2006/relationships/font" Target="fonts/Roboto-regular.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OpenSans-bold.fntdata"/><Relationship Id="rId25" Type="http://schemas.openxmlformats.org/officeDocument/2006/relationships/slide" Target="slides/slide17.xml"/><Relationship Id="rId120" Type="http://schemas.openxmlformats.org/officeDocument/2006/relationships/font" Target="fonts/OpenSans-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23" Type="http://schemas.openxmlformats.org/officeDocument/2006/relationships/font" Target="fonts/OpenSans-boldItalic.fntdata"/><Relationship Id="rId122" Type="http://schemas.openxmlformats.org/officeDocument/2006/relationships/font" Target="fonts/OpenSans-italic.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font" Target="fonts/MontserratSemiBold-bold.fntdata"/><Relationship Id="rId96" Type="http://schemas.openxmlformats.org/officeDocument/2006/relationships/font" Target="fonts/MontserratSemiBold-regular.fntdata"/><Relationship Id="rId11" Type="http://schemas.openxmlformats.org/officeDocument/2006/relationships/slide" Target="slides/slide3.xml"/><Relationship Id="rId99" Type="http://schemas.openxmlformats.org/officeDocument/2006/relationships/font" Target="fonts/MontserratSemiBold-boldItalic.fntdata"/><Relationship Id="rId10" Type="http://schemas.openxmlformats.org/officeDocument/2006/relationships/slide" Target="slides/slide2.xml"/><Relationship Id="rId98" Type="http://schemas.openxmlformats.org/officeDocument/2006/relationships/font" Target="fonts/MontserratSemi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MontserratExtraBold-bold.fntdata"/><Relationship Id="rId117" Type="http://schemas.openxmlformats.org/officeDocument/2006/relationships/font" Target="fonts/RobotoLight-boldItalic.fntdata"/><Relationship Id="rId116" Type="http://schemas.openxmlformats.org/officeDocument/2006/relationships/font" Target="fonts/RobotoLight-italic.fntdata"/><Relationship Id="rId115" Type="http://schemas.openxmlformats.org/officeDocument/2006/relationships/font" Target="fonts/RobotoLight-bold.fntdata"/><Relationship Id="rId119" Type="http://schemas.openxmlformats.org/officeDocument/2006/relationships/font" Target="fonts/MontserratExtraBold-boldItalic.fntdata"/><Relationship Id="rId15" Type="http://schemas.openxmlformats.org/officeDocument/2006/relationships/slide" Target="slides/slide7.xml"/><Relationship Id="rId110" Type="http://schemas.openxmlformats.org/officeDocument/2006/relationships/font" Target="fonts/MontserratMedium-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RobotoLight-regular.fntdata"/><Relationship Id="rId18" Type="http://schemas.openxmlformats.org/officeDocument/2006/relationships/slide" Target="slides/slide10.xml"/><Relationship Id="rId113" Type="http://schemas.openxmlformats.org/officeDocument/2006/relationships/font" Target="fonts/MontserratMedium-boldItalic.fntdata"/><Relationship Id="rId112" Type="http://schemas.openxmlformats.org/officeDocument/2006/relationships/font" Target="fonts/MontserratMedium-italic.fntdata"/><Relationship Id="rId111" Type="http://schemas.openxmlformats.org/officeDocument/2006/relationships/font" Target="fonts/MontserratMedium-bold.fntdata"/><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670dd1bee_1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670dd1b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bb39ee6b6_0_9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bb39ee6b6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bb39ee6b6_0_10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bb39ee6b6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73460443d_0_6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73460443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5bed6db8b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5bed6db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7f2d5e2f3_0_21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7f2d5e2f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7f2d5e2f3_0_22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7f2d5e2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7f2d5e2f3_0_26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7f2d5e2f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8bb39ee6b6_0_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8bb39ee6b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bb39ee6b6_0_9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bb39ee6b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bb39ee6b6_0_12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bb39ee6b6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bb39ee6b6_0_86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bb39ee6b6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bb39ee6b6_0_15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bb39ee6b6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8bb39ee6b6_0_16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8bb39ee6b6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8bb39ee6b6_0_20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bb39ee6b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8bb39ee6b6_0_28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8bb39ee6b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bb39ee6b6_0_34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8bb39ee6b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bb39ee6b6_0_35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8bb39ee6b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8bb39ee6b6_0_38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8bb39ee6b6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bb39ee6b6_0_39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bb39ee6b6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8bb39ee6b6_0_43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8bb39ee6b6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85bed6db8b_0_12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85bed6db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bb39ee6b6_0_9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bb39ee6b6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766b5fb224_1_11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66b5fb224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87f2d5e2f3_0_48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87f2d5e2f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87f2d5e2f3_0_185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87f2d5e2f3_0_1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8bb39ee6b6_0_47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8bb39ee6b6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8bb39ee6b6_0_51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8bb39ee6b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8bb39ee6b6_0_49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8bb39ee6b6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8bb39ee6b6_0_55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8bb39ee6b6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8bb39ee6b6_0_58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8bb39ee6b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8bb39ee6b6_0_6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8bb39ee6b6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8bb39ee6b6_0_64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8bb39ee6b6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bb39ee6b6_0_92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bb39ee6b6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8bb39ee6b6_0_66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8bb39ee6b6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8bb39ee6b6_0_73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8bb39ee6b6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8bb39ee6b6_0_77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8bb39ee6b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bb39ee6b6_0_75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bb39ee6b6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bb39ee6b6_0_82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bb39ee6b6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7829d3533a_3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7829d353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781419c169_0_5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781419c16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781419c169_0_8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781419c16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7f36544376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7f365443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87f2d5e2f3_0_190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87f2d5e2f3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d80d8fd85_0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8d80d8fd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f2d5e2f3_0_191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f2d5e2f3_0_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8bb39ee6b6_0_84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8bb39ee6b6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8bb39ee6b6_0_1035: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8bb39ee6b6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8bb39ee6b6_0_105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8bb39ee6b6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8bb39ee6b6_0_10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8bb39ee6b6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8bb39ee6b6_0_110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8bb39ee6b6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8bb39ee6b6_0_112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8bb39ee6b6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bb39ee6b6_0_114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bb39ee6b6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bb39ee6b6_0_11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8bb39ee6b6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8bb39ee6b6_0_125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8bb39ee6b6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d80d8fd85_0_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d80d8fd8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8bb39ee6b6_0_127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8bb39ee6b6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8bb39ee6b6_0_129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8bb39ee6b6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87f2d5e2f3_0_2472: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87f2d5e2f3_0_2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87f2d5e2f3_0_194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87f2d5e2f3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87f2d5e2f3_0_195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87f2d5e2f3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75f469a67e_0_81: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75f469a67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781419c169_0_148: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781419c16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6c9b470196_0_23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6c9b470196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781419c169_0_1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781419c16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7670dd1bee_2_0: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7670dd1be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d80d8fd85_0_2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d80d8fd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3b99006e4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6" name="Google Shape;1626;g13b99006e46_0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3b99006e4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2" name="Google Shape;1632;g13b99006e46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13b99006e46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3" name="Google Shape;1643;g13b99006e46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3b99006e46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g13b99006e46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3b99006e4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13b99006e46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3b99006e4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g13b99006e46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13b99006e4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0" name="Google Shape;1680;g13b99006e46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3b99006e4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g13b99006e46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13b99006e46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1" name="Google Shape;1701;g13b99006e46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3b99006e46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7" name="Google Shape;1707;g13b99006e46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8d80d8fd85_0_4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8d80d8fd8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13b99006e46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g13b99006e46_0_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3b99006e46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0" name="Google Shape;1730;g13b99006e46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3b99006e46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6" name="Google Shape;1746;g13b99006e46_0_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3b99006e46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8" name="Google Shape;1758;g13b99006e46_0_4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3b99006e46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6" name="Google Shape;1766;g13b99006e46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3b99006e4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2" name="Google Shape;1772;g13b99006e46_0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3b99006e46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7" name="Google Shape;1787;g13b99006e46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13b99006e46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9" name="Google Shape;1799;g13b99006e46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bb39ee6b6_0_97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bb39ee6b6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1">
  <p:cSld name="CUSTOM_1_1_1">
    <p:spTree>
      <p:nvGrpSpPr>
        <p:cNvPr id="50" name="Shape 50"/>
        <p:cNvGrpSpPr/>
        <p:nvPr/>
      </p:nvGrpSpPr>
      <p:grpSpPr>
        <a:xfrm>
          <a:off x="0" y="0"/>
          <a:ext cx="0" cy="0"/>
          <a:chOff x="0" y="0"/>
          <a:chExt cx="0" cy="0"/>
        </a:xfrm>
      </p:grpSpPr>
      <p:sp>
        <p:nvSpPr>
          <p:cNvPr id="51" name="Google Shape;51;p13"/>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guide id="10" orient="horz" pos="426">
          <p15:clr>
            <a:srgbClr val="B7B7B7"/>
          </p15:clr>
        </p15:guide>
        <p15:guide id="11" orient="horz" pos="625">
          <p15:clr>
            <a:srgbClr val="B7B7B7"/>
          </p15:clr>
        </p15:guide>
        <p15:guide id="12" orient="horz" pos="824">
          <p15:clr>
            <a:srgbClr val="B7B7B7"/>
          </p15:clr>
        </p15:guide>
        <p15:guide id="13" orient="horz" pos="1023">
          <p15:clr>
            <a:srgbClr val="B7B7B7"/>
          </p15:clr>
        </p15:guide>
        <p15:guide id="14" orient="horz" pos="1222">
          <p15:clr>
            <a:srgbClr val="B7B7B7"/>
          </p15:clr>
        </p15:guide>
        <p15:guide id="15" orient="horz" pos="1421">
          <p15:clr>
            <a:srgbClr val="B7B7B7"/>
          </p15:clr>
        </p15:guide>
        <p15:guide id="16" orient="horz" pos="1620">
          <p15:clr>
            <a:srgbClr val="B7B7B7"/>
          </p15:clr>
        </p15:guide>
        <p15:guide id="17" orient="horz" pos="1819">
          <p15:clr>
            <a:srgbClr val="B7B7B7"/>
          </p15:clr>
        </p15:guide>
        <p15:guide id="18" orient="horz" pos="2018">
          <p15:clr>
            <a:srgbClr val="B7B7B7"/>
          </p15:clr>
        </p15:guide>
        <p15:guide id="19" orient="horz" pos="2217">
          <p15:clr>
            <a:srgbClr val="B7B7B7"/>
          </p15:clr>
        </p15:guide>
        <p15:guide id="20" orient="horz" pos="2416">
          <p15:clr>
            <a:srgbClr val="B7B7B7"/>
          </p15:clr>
        </p15:guide>
        <p15:guide id="21" orient="horz" pos="2615">
          <p15:clr>
            <a:srgbClr val="B7B7B7"/>
          </p15:clr>
        </p15:guide>
        <p15:guide id="22" orient="horz" pos="2814">
          <p15:clr>
            <a:srgbClr val="B7B7B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1">
  <p:cSld name="CUSTOM">
    <p:spTree>
      <p:nvGrpSpPr>
        <p:cNvPr id="54" name="Shape 54"/>
        <p:cNvGrpSpPr/>
        <p:nvPr/>
      </p:nvGrpSpPr>
      <p:grpSpPr>
        <a:xfrm>
          <a:off x="0" y="0"/>
          <a:ext cx="0" cy="0"/>
          <a:chOff x="0" y="0"/>
          <a:chExt cx="0" cy="0"/>
        </a:xfrm>
      </p:grpSpPr>
    </p:spTree>
  </p:cSld>
  <p:clrMapOvr>
    <a:masterClrMapping/>
  </p:clrMapOvr>
  <p:extLst>
    <p:ext uri="{DCECCB84-F9BA-43D5-87BE-67443E8EF086}">
      <p15:sldGuideLst>
        <p15:guide id="1" pos="2880">
          <p15:clr>
            <a:schemeClr val="accent4"/>
          </p15:clr>
        </p15:guide>
        <p15:guide id="2" orient="horz" pos="1620">
          <p15:clr>
            <a:schemeClr val="accent4"/>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p:cSld name="CUSTOM_1">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p:cSld name="CUSTOM_1_1">
    <p:spTree>
      <p:nvGrpSpPr>
        <p:cNvPr id="56" name="Shape 56"/>
        <p:cNvGrpSpPr/>
        <p:nvPr/>
      </p:nvGrpSpPr>
      <p:grpSpPr>
        <a:xfrm>
          <a:off x="0" y="0"/>
          <a:ext cx="0" cy="0"/>
          <a:chOff x="0" y="0"/>
          <a:chExt cx="0" cy="0"/>
        </a:xfrm>
      </p:grpSpPr>
      <p:sp>
        <p:nvSpPr>
          <p:cNvPr id="57" name="Google Shape;57;p17"/>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_2 1 1">
  <p:cSld name="CUSTOM_1_1_1">
    <p:spTree>
      <p:nvGrpSpPr>
        <p:cNvPr id="58" name="Shape 58"/>
        <p:cNvGrpSpPr/>
        <p:nvPr/>
      </p:nvGrpSpPr>
      <p:grpSpPr>
        <a:xfrm>
          <a:off x="0" y="0"/>
          <a:ext cx="0" cy="0"/>
          <a:chOff x="0" y="0"/>
          <a:chExt cx="0" cy="0"/>
        </a:xfrm>
      </p:grpSpPr>
      <p:sp>
        <p:nvSpPr>
          <p:cNvPr id="59" name="Google Shape;59;p18"/>
          <p:cNvSpPr/>
          <p:nvPr/>
        </p:nvSpPr>
        <p:spPr>
          <a:xfrm>
            <a:off x="-265050" y="2167675"/>
            <a:ext cx="28500" cy="1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993">
          <p15:clr>
            <a:schemeClr val="accent4"/>
          </p15:clr>
        </p15:guide>
        <p15:guide id="2" pos="2767">
          <p15:clr>
            <a:schemeClr val="accent4"/>
          </p15:clr>
        </p15:guide>
        <p15:guide id="3" pos="2880">
          <p15:clr>
            <a:srgbClr val="6AA84F"/>
          </p15:clr>
        </p15:guide>
        <p15:guide id="4" pos="1996">
          <p15:clr>
            <a:srgbClr val="93C47D"/>
          </p15:clr>
        </p15:guide>
        <p15:guide id="5" pos="3762">
          <p15:clr>
            <a:srgbClr val="6AA84F"/>
          </p15:clr>
        </p15:guide>
        <p15:guide id="6" pos="2109">
          <p15:clr>
            <a:schemeClr val="accent4"/>
          </p15:clr>
        </p15:guide>
        <p15:guide id="7" pos="1882">
          <p15:clr>
            <a:schemeClr val="accent4"/>
          </p15:clr>
        </p15:guide>
        <p15:guide id="8" pos="3649">
          <p15:clr>
            <a:schemeClr val="accent4"/>
          </p15:clr>
        </p15:guide>
        <p15:guide id="9" pos="3876">
          <p15:clr>
            <a:schemeClr val="accent4"/>
          </p15:clr>
        </p15:guide>
        <p15:guide id="10" orient="horz" pos="426">
          <p15:clr>
            <a:srgbClr val="B7B7B7"/>
          </p15:clr>
        </p15:guide>
        <p15:guide id="11" orient="horz" pos="625">
          <p15:clr>
            <a:srgbClr val="B7B7B7"/>
          </p15:clr>
        </p15:guide>
        <p15:guide id="12" orient="horz" pos="824">
          <p15:clr>
            <a:srgbClr val="B7B7B7"/>
          </p15:clr>
        </p15:guide>
        <p15:guide id="13" orient="horz" pos="1023">
          <p15:clr>
            <a:srgbClr val="B7B7B7"/>
          </p15:clr>
        </p15:guide>
        <p15:guide id="14" orient="horz" pos="1222">
          <p15:clr>
            <a:srgbClr val="B7B7B7"/>
          </p15:clr>
        </p15:guide>
        <p15:guide id="15" orient="horz" pos="1421">
          <p15:clr>
            <a:srgbClr val="B7B7B7"/>
          </p15:clr>
        </p15:guide>
        <p15:guide id="16" orient="horz" pos="1620">
          <p15:clr>
            <a:srgbClr val="B7B7B7"/>
          </p15:clr>
        </p15:guide>
        <p15:guide id="17" orient="horz" pos="1819">
          <p15:clr>
            <a:srgbClr val="B7B7B7"/>
          </p15:clr>
        </p15:guide>
        <p15:guide id="18" orient="horz" pos="2018">
          <p15:clr>
            <a:srgbClr val="B7B7B7"/>
          </p15:clr>
        </p15:guide>
        <p15:guide id="19" orient="horz" pos="2217">
          <p15:clr>
            <a:srgbClr val="B7B7B7"/>
          </p15:clr>
        </p15:guide>
        <p15:guide id="20" orient="horz" pos="2416">
          <p15:clr>
            <a:srgbClr val="B7B7B7"/>
          </p15:clr>
        </p15:guide>
        <p15:guide id="21" orient="horz" pos="2615">
          <p15:clr>
            <a:srgbClr val="B7B7B7"/>
          </p15:clr>
        </p15:guide>
        <p15:guide id="22" orient="horz" pos="2814">
          <p15:clr>
            <a:srgbClr val="B7B7B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60" name="Shape 6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головок и текст 2">
  <p:cSld name="TITLE_AND_BODY_2">
    <p:spTree>
      <p:nvGrpSpPr>
        <p:cNvPr id="61" name="Shape 61"/>
        <p:cNvGrpSpPr/>
        <p:nvPr/>
      </p:nvGrpSpPr>
      <p:grpSpPr>
        <a:xfrm>
          <a:off x="0" y="0"/>
          <a:ext cx="0" cy="0"/>
          <a:chOff x="0" y="0"/>
          <a:chExt cx="0" cy="0"/>
        </a:xfrm>
      </p:grpSpPr>
      <p:sp>
        <p:nvSpPr>
          <p:cNvPr id="62" name="Google Shape;62;p20"/>
          <p:cNvSpPr txBox="1"/>
          <p:nvPr>
            <p:ph type="title"/>
          </p:nvPr>
        </p:nvSpPr>
        <p:spPr>
          <a:xfrm>
            <a:off x="4775425" y="323825"/>
            <a:ext cx="36735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3" name="Google Shape;63;p20"/>
          <p:cNvSpPr txBox="1"/>
          <p:nvPr>
            <p:ph idx="1" type="body"/>
          </p:nvPr>
        </p:nvSpPr>
        <p:spPr>
          <a:xfrm>
            <a:off x="5062087" y="1988175"/>
            <a:ext cx="37701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4" name="Shape 64"/>
        <p:cNvGrpSpPr/>
        <p:nvPr/>
      </p:nvGrpSpPr>
      <p:grpSpPr>
        <a:xfrm>
          <a:off x="0" y="0"/>
          <a:ext cx="0" cy="0"/>
          <a:chOff x="0" y="0"/>
          <a:chExt cx="0" cy="0"/>
        </a:xfrm>
      </p:grpSpPr>
      <p:sp>
        <p:nvSpPr>
          <p:cNvPr id="65" name="Google Shape;65;p21"/>
          <p:cNvSpPr txBox="1"/>
          <p:nvPr>
            <p:ph type="title"/>
          </p:nvPr>
        </p:nvSpPr>
        <p:spPr>
          <a:xfrm>
            <a:off x="360000" y="323825"/>
            <a:ext cx="41430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6" name="Google Shape;66;p21"/>
          <p:cNvSpPr txBox="1"/>
          <p:nvPr>
            <p:ph idx="1" type="body"/>
          </p:nvPr>
        </p:nvSpPr>
        <p:spPr>
          <a:xfrm>
            <a:off x="652755" y="1988175"/>
            <a:ext cx="38502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67" name="Google Shape;67;p21"/>
          <p:cNvSpPr txBox="1"/>
          <p:nvPr>
            <p:ph idx="12" type="sldNum"/>
          </p:nvPr>
        </p:nvSpPr>
        <p:spPr>
          <a:xfrm>
            <a:off x="8283608" y="4700792"/>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 name="Shape 68"/>
        <p:cNvGrpSpPr/>
        <p:nvPr/>
      </p:nvGrpSpPr>
      <p:grpSpPr>
        <a:xfrm>
          <a:off x="0" y="0"/>
          <a:ext cx="0" cy="0"/>
          <a:chOff x="0" y="0"/>
          <a:chExt cx="0" cy="0"/>
        </a:xfrm>
      </p:grpSpPr>
      <p:sp>
        <p:nvSpPr>
          <p:cNvPr id="69" name="Google Shape;69;p22"/>
          <p:cNvSpPr/>
          <p:nvPr/>
        </p:nvSpPr>
        <p:spPr>
          <a:xfrm>
            <a:off x="0" y="0"/>
            <a:ext cx="9144000" cy="51435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70" name="Google Shape;70;p22"/>
          <p:cNvSpPr/>
          <p:nvPr/>
        </p:nvSpPr>
        <p:spPr>
          <a:xfrm>
            <a:off x="180000" y="193500"/>
            <a:ext cx="8784000" cy="4756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
        <p:nvSpPr>
          <p:cNvPr id="71" name="Google Shape;71;p22"/>
          <p:cNvSpPr txBox="1"/>
          <p:nvPr>
            <p:ph type="title"/>
          </p:nvPr>
        </p:nvSpPr>
        <p:spPr>
          <a:xfrm>
            <a:off x="622450" y="357100"/>
            <a:ext cx="6111600" cy="1462200"/>
          </a:xfrm>
          <a:prstGeom prst="rect">
            <a:avLst/>
          </a:prstGeom>
          <a:noFill/>
          <a:ln>
            <a:noFill/>
          </a:ln>
        </p:spPr>
        <p:txBody>
          <a:bodyPr anchorCtr="0" anchor="t" bIns="34275" lIns="68575" spcFirstLastPara="1" rIns="68575" wrap="square" tIns="34275">
            <a:noAutofit/>
          </a:bodyPr>
          <a:lstStyle>
            <a:lvl1pPr lvl="0" rtl="0" algn="l">
              <a:lnSpc>
                <a:spcPct val="90000"/>
              </a:lnSpc>
              <a:spcBef>
                <a:spcPts val="0"/>
              </a:spcBef>
              <a:spcAft>
                <a:spcPts val="0"/>
              </a:spcAft>
              <a:buClr>
                <a:schemeClr val="dk2"/>
              </a:buClr>
              <a:buSzPts val="2800"/>
              <a:buFont typeface="Montserrat SemiBold"/>
              <a:buNone/>
              <a:defRPr sz="2800">
                <a:solidFill>
                  <a:schemeClr val="dk2"/>
                </a:solidFill>
                <a:latin typeface="Montserrat SemiBold"/>
                <a:ea typeface="Montserrat SemiBold"/>
                <a:cs typeface="Montserrat SemiBold"/>
                <a:sym typeface="Montserrat SemiBold"/>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22"/>
          <p:cNvSpPr txBox="1"/>
          <p:nvPr>
            <p:ph idx="1" type="body"/>
          </p:nvPr>
        </p:nvSpPr>
        <p:spPr>
          <a:xfrm>
            <a:off x="634825" y="1045100"/>
            <a:ext cx="6111600" cy="2421900"/>
          </a:xfrm>
          <a:prstGeom prst="rect">
            <a:avLst/>
          </a:prstGeom>
          <a:noFill/>
          <a:ln>
            <a:noFill/>
          </a:ln>
        </p:spPr>
        <p:txBody>
          <a:bodyPr anchorCtr="0" anchor="t" bIns="34275" lIns="68575" spcFirstLastPara="1" rIns="68575" wrap="square" tIns="34275">
            <a:noAutofit/>
          </a:bodyPr>
          <a:lstStyle>
            <a:lvl1pPr indent="-361950" lvl="0" marL="457200" rtl="0" algn="l">
              <a:lnSpc>
                <a:spcPct val="90000"/>
              </a:lnSpc>
              <a:spcBef>
                <a:spcPts val="800"/>
              </a:spcBef>
              <a:spcAft>
                <a:spcPts val="0"/>
              </a:spcAft>
              <a:buClr>
                <a:srgbClr val="000000"/>
              </a:buClr>
              <a:buSzPts val="2100"/>
              <a:buFont typeface="Montserrat SemiBold"/>
              <a:buChar char="▶"/>
              <a:defRPr sz="1400">
                <a:solidFill>
                  <a:srgbClr val="000000"/>
                </a:solidFill>
                <a:latin typeface="Montserrat SemiBold"/>
                <a:ea typeface="Montserrat SemiBold"/>
                <a:cs typeface="Montserrat SemiBold"/>
                <a:sym typeface="Montserrat SemiBold"/>
              </a:defRPr>
            </a:lvl1pPr>
            <a:lvl2pPr indent="-342900" lvl="1" marL="914400" rtl="0" algn="l">
              <a:lnSpc>
                <a:spcPct val="115000"/>
              </a:lnSpc>
              <a:spcBef>
                <a:spcPts val="400"/>
              </a:spcBef>
              <a:spcAft>
                <a:spcPts val="0"/>
              </a:spcAft>
              <a:buClr>
                <a:srgbClr val="000000"/>
              </a:buClr>
              <a:buSzPts val="1800"/>
              <a:buFont typeface="Roboto"/>
              <a:buChar char="▸"/>
              <a:defRPr sz="1200">
                <a:solidFill>
                  <a:srgbClr val="000000"/>
                </a:solidFill>
                <a:latin typeface="Roboto Light"/>
                <a:ea typeface="Roboto Light"/>
                <a:cs typeface="Roboto Light"/>
                <a:sym typeface="Roboto Light"/>
              </a:defRPr>
            </a:lvl2pPr>
            <a:lvl3pPr indent="-292100" lvl="2" marL="1371600" rtl="0" algn="l">
              <a:lnSpc>
                <a:spcPct val="90000"/>
              </a:lnSpc>
              <a:spcBef>
                <a:spcPts val="400"/>
              </a:spcBef>
              <a:spcAft>
                <a:spcPts val="0"/>
              </a:spcAft>
              <a:buClr>
                <a:srgbClr val="000000"/>
              </a:buClr>
              <a:buSzPts val="1000"/>
              <a:buFont typeface="Roboto Light"/>
              <a:buChar char="▹"/>
              <a:defRPr sz="1000">
                <a:solidFill>
                  <a:srgbClr val="000000"/>
                </a:solidFill>
                <a:latin typeface="Roboto Light"/>
                <a:ea typeface="Roboto Light"/>
                <a:cs typeface="Roboto Light"/>
                <a:sym typeface="Roboto Light"/>
              </a:defRPr>
            </a:lvl3pPr>
            <a:lvl4pPr indent="-285750" lvl="3" marL="1828800" rtl="0" algn="l">
              <a:lnSpc>
                <a:spcPct val="90000"/>
              </a:lnSpc>
              <a:spcBef>
                <a:spcPts val="400"/>
              </a:spcBef>
              <a:spcAft>
                <a:spcPts val="0"/>
              </a:spcAft>
              <a:buSzPts val="900"/>
              <a:buFont typeface="Roboto Light"/>
              <a:buChar char="▸"/>
              <a:defRPr sz="900">
                <a:latin typeface="Roboto Light"/>
                <a:ea typeface="Roboto Light"/>
                <a:cs typeface="Roboto Light"/>
                <a:sym typeface="Roboto Light"/>
              </a:defRPr>
            </a:lvl4pPr>
            <a:lvl5pPr indent="-279400" lvl="4" marL="2286000" rtl="0" algn="l">
              <a:lnSpc>
                <a:spcPct val="90000"/>
              </a:lnSpc>
              <a:spcBef>
                <a:spcPts val="400"/>
              </a:spcBef>
              <a:spcAft>
                <a:spcPts val="0"/>
              </a:spcAft>
              <a:buSzPts val="800"/>
              <a:buFont typeface="Roboto Light"/>
              <a:buChar char="▹"/>
              <a:defRPr sz="800">
                <a:latin typeface="Roboto Light"/>
                <a:ea typeface="Roboto Light"/>
                <a:cs typeface="Roboto Light"/>
                <a:sym typeface="Roboto Light"/>
              </a:defRPr>
            </a:lvl5pPr>
            <a:lvl6pPr indent="-273050" lvl="5" marL="2743200" rtl="0" algn="l">
              <a:lnSpc>
                <a:spcPct val="90000"/>
              </a:lnSpc>
              <a:spcBef>
                <a:spcPts val="400"/>
              </a:spcBef>
              <a:spcAft>
                <a:spcPts val="0"/>
              </a:spcAft>
              <a:buSzPts val="700"/>
              <a:buFont typeface="Montserrat SemiBold"/>
              <a:buChar char="▸"/>
              <a:defRPr sz="700">
                <a:latin typeface="Montserrat SemiBold"/>
                <a:ea typeface="Montserrat SemiBold"/>
                <a:cs typeface="Montserrat SemiBold"/>
                <a:sym typeface="Montserrat SemiBold"/>
              </a:defRPr>
            </a:lvl6pPr>
            <a:lvl7pPr indent="-266700" lvl="6" marL="32004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7pPr>
            <a:lvl8pPr indent="-266700" lvl="7" marL="36576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8pPr>
            <a:lvl9pPr indent="-266700" lvl="8" marL="4114800" rtl="0" algn="l">
              <a:lnSpc>
                <a:spcPct val="90000"/>
              </a:lnSpc>
              <a:spcBef>
                <a:spcPts val="400"/>
              </a:spcBef>
              <a:spcAft>
                <a:spcPts val="0"/>
              </a:spcAft>
              <a:buSzPts val="600"/>
              <a:buFont typeface="Roboto Light"/>
              <a:buChar char="▸"/>
              <a:defRPr sz="600">
                <a:latin typeface="Roboto Light"/>
                <a:ea typeface="Roboto Light"/>
                <a:cs typeface="Roboto Light"/>
                <a:sym typeface="Roboto Light"/>
              </a:defRPr>
            </a:lvl9pPr>
          </a:lstStyle>
          <a:p/>
        </p:txBody>
      </p:sp>
      <p:sp>
        <p:nvSpPr>
          <p:cNvPr id="73" name="Google Shape;73;p22"/>
          <p:cNvSpPr txBox="1"/>
          <p:nvPr>
            <p:ph idx="12" type="sldNum"/>
          </p:nvPr>
        </p:nvSpPr>
        <p:spPr>
          <a:xfrm>
            <a:off x="8895248" y="4944600"/>
            <a:ext cx="248700" cy="198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
              <a:t>‹#›</a:t>
            </a:fld>
            <a:endParaRPr/>
          </a:p>
        </p:txBody>
      </p:sp>
      <p:sp>
        <p:nvSpPr>
          <p:cNvPr id="74" name="Google Shape;74;p22"/>
          <p:cNvSpPr txBox="1"/>
          <p:nvPr/>
        </p:nvSpPr>
        <p:spPr>
          <a:xfrm>
            <a:off x="175400" y="4944600"/>
            <a:ext cx="8864700" cy="198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Roboto Light"/>
                <a:ea typeface="Roboto Light"/>
                <a:cs typeface="Roboto Light"/>
                <a:sym typeface="Roboto Light"/>
              </a:rPr>
              <a:t>2018 © Алгоритмика</a:t>
            </a:r>
            <a:endParaRPr b="0" i="0" sz="800" u="none" cap="none" strike="noStrike">
              <a:solidFill>
                <a:srgbClr val="000000"/>
              </a:solidFill>
              <a:latin typeface="Roboto Light"/>
              <a:ea typeface="Roboto Light"/>
              <a:cs typeface="Roboto Light"/>
              <a:sym typeface="Robot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4">
    <p:spTree>
      <p:nvGrpSpPr>
        <p:cNvPr id="75" name="Shape 75"/>
        <p:cNvGrpSpPr/>
        <p:nvPr/>
      </p:nvGrpSpPr>
      <p:grpSpPr>
        <a:xfrm>
          <a:off x="0" y="0"/>
          <a:ext cx="0" cy="0"/>
          <a:chOff x="0" y="0"/>
          <a:chExt cx="0" cy="0"/>
        </a:xfrm>
      </p:grpSpPr>
      <p:sp>
        <p:nvSpPr>
          <p:cNvPr id="76" name="Google Shape;76;p23"/>
          <p:cNvSpPr txBox="1"/>
          <p:nvPr>
            <p:ph type="title"/>
          </p:nvPr>
        </p:nvSpPr>
        <p:spPr>
          <a:xfrm>
            <a:off x="360000" y="323825"/>
            <a:ext cx="4143000" cy="15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400"/>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 name="Google Shape;77;p23"/>
          <p:cNvSpPr txBox="1"/>
          <p:nvPr>
            <p:ph idx="1" type="body"/>
          </p:nvPr>
        </p:nvSpPr>
        <p:spPr>
          <a:xfrm>
            <a:off x="652755" y="1988175"/>
            <a:ext cx="3850200" cy="2712600"/>
          </a:xfrm>
          <a:prstGeom prst="rect">
            <a:avLst/>
          </a:prstGeom>
          <a:noFill/>
          <a:ln>
            <a:noFill/>
          </a:ln>
        </p:spPr>
        <p:txBody>
          <a:bodyPr anchorCtr="0" anchor="t" bIns="34275" lIns="68575" spcFirstLastPara="1" rIns="68575" wrap="square" tIns="34275">
            <a:noAutofit/>
          </a:bodyPr>
          <a:lstStyle>
            <a:lvl1pPr indent="-342900" lvl="0" marL="457200" rtl="0" algn="l">
              <a:lnSpc>
                <a:spcPct val="100000"/>
              </a:lnSpc>
              <a:spcBef>
                <a:spcPts val="800"/>
              </a:spcBef>
              <a:spcAft>
                <a:spcPts val="0"/>
              </a:spcAft>
              <a:buSzPts val="1800"/>
              <a:buChar char="•"/>
              <a:defRPr/>
            </a:lvl1pPr>
            <a:lvl2pPr indent="-330200" lvl="1" marL="914400" rtl="0" algn="l">
              <a:lnSpc>
                <a:spcPct val="100000"/>
              </a:lnSpc>
              <a:spcBef>
                <a:spcPts val="400"/>
              </a:spcBef>
              <a:spcAft>
                <a:spcPts val="0"/>
              </a:spcAft>
              <a:buSzPts val="1600"/>
              <a:buChar char="•"/>
              <a:defRPr/>
            </a:lvl2pPr>
            <a:lvl3pPr indent="-317500" lvl="2" marL="1371600" rtl="0" algn="l">
              <a:lnSpc>
                <a:spcPct val="100000"/>
              </a:lnSpc>
              <a:spcBef>
                <a:spcPts val="400"/>
              </a:spcBef>
              <a:spcAft>
                <a:spcPts val="0"/>
              </a:spcAft>
              <a:buSzPts val="1400"/>
              <a:buChar char="•"/>
              <a:defRPr/>
            </a:lvl3pPr>
            <a:lvl4pPr indent="-304800" lvl="3" marL="1828800" rtl="0" algn="l">
              <a:lnSpc>
                <a:spcPct val="100000"/>
              </a:lnSpc>
              <a:spcBef>
                <a:spcPts val="400"/>
              </a:spcBef>
              <a:spcAft>
                <a:spcPts val="0"/>
              </a:spcAft>
              <a:buSzPts val="1200"/>
              <a:buChar char="•"/>
              <a:defRPr/>
            </a:lvl4pPr>
            <a:lvl5pPr indent="-298450" lvl="4" marL="2286000" rtl="0" algn="l">
              <a:lnSpc>
                <a:spcPct val="100000"/>
              </a:lnSpc>
              <a:spcBef>
                <a:spcPts val="400"/>
              </a:spcBef>
              <a:spcAft>
                <a:spcPts val="0"/>
              </a:spcAft>
              <a:buSzPts val="1100"/>
              <a:buChar char="•"/>
              <a:defRPr/>
            </a:lvl5pPr>
            <a:lvl6pPr indent="-292100" lvl="5" marL="2743200" rtl="0" algn="l">
              <a:lnSpc>
                <a:spcPct val="100000"/>
              </a:lnSpc>
              <a:spcBef>
                <a:spcPts val="400"/>
              </a:spcBef>
              <a:spcAft>
                <a:spcPts val="0"/>
              </a:spcAft>
              <a:buSzPts val="1000"/>
              <a:buChar char="•"/>
              <a:defRPr/>
            </a:lvl6pPr>
            <a:lvl7pPr indent="-292100" lvl="6" marL="3200400" rtl="0" algn="l">
              <a:lnSpc>
                <a:spcPct val="100000"/>
              </a:lnSpc>
              <a:spcBef>
                <a:spcPts val="400"/>
              </a:spcBef>
              <a:spcAft>
                <a:spcPts val="0"/>
              </a:spcAft>
              <a:buSzPts val="1000"/>
              <a:buChar char="•"/>
              <a:defRPr/>
            </a:lvl7pPr>
            <a:lvl8pPr indent="-285750" lvl="7" marL="3657600" rtl="0" algn="l">
              <a:lnSpc>
                <a:spcPct val="100000"/>
              </a:lnSpc>
              <a:spcBef>
                <a:spcPts val="400"/>
              </a:spcBef>
              <a:spcAft>
                <a:spcPts val="0"/>
              </a:spcAft>
              <a:buSzPts val="900"/>
              <a:buChar char="•"/>
              <a:defRPr/>
            </a:lvl8pPr>
            <a:lvl9pPr indent="-279400" lvl="8" marL="4114800" rtl="0" algn="l">
              <a:lnSpc>
                <a:spcPct val="100000"/>
              </a:lnSpc>
              <a:spcBef>
                <a:spcPts val="400"/>
              </a:spcBef>
              <a:spcAft>
                <a:spcPts val="0"/>
              </a:spcAft>
              <a:buSzPts val="800"/>
              <a:buChar char="•"/>
              <a:defRPr/>
            </a:lvl9pPr>
          </a:lstStyle>
          <a:p/>
        </p:txBody>
      </p:sp>
      <p:sp>
        <p:nvSpPr>
          <p:cNvPr id="78" name="Google Shape;78;p23"/>
          <p:cNvSpPr txBox="1"/>
          <p:nvPr>
            <p:ph idx="12" type="sldNum"/>
          </p:nvPr>
        </p:nvSpPr>
        <p:spPr>
          <a:xfrm>
            <a:off x="8283608" y="47007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5">
    <p:spTree>
      <p:nvGrpSpPr>
        <p:cNvPr id="79" name="Shape 79"/>
        <p:cNvGrpSpPr/>
        <p:nvPr/>
      </p:nvGrpSpPr>
      <p:grpSpPr>
        <a:xfrm>
          <a:off x="0" y="0"/>
          <a:ext cx="0" cy="0"/>
          <a:chOff x="0" y="0"/>
          <a:chExt cx="0" cy="0"/>
        </a:xfrm>
      </p:grpSpPr>
      <p:sp>
        <p:nvSpPr>
          <p:cNvPr id="80" name="Google Shape;80;p24"/>
          <p:cNvSpPr txBox="1"/>
          <p:nvPr>
            <p:ph type="title"/>
          </p:nvPr>
        </p:nvSpPr>
        <p:spPr>
          <a:xfrm>
            <a:off x="360000" y="323825"/>
            <a:ext cx="4143000" cy="15381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SzPts val="2400"/>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1" name="Google Shape;81;p24"/>
          <p:cNvSpPr txBox="1"/>
          <p:nvPr>
            <p:ph idx="1" type="body"/>
          </p:nvPr>
        </p:nvSpPr>
        <p:spPr>
          <a:xfrm>
            <a:off x="652755" y="1988175"/>
            <a:ext cx="3850200" cy="2712600"/>
          </a:xfrm>
          <a:prstGeom prst="rect">
            <a:avLst/>
          </a:prstGeom>
          <a:noFill/>
          <a:ln>
            <a:noFill/>
          </a:ln>
        </p:spPr>
        <p:txBody>
          <a:bodyPr anchorCtr="0" anchor="t" bIns="34275" lIns="68575" spcFirstLastPara="1" rIns="68575" wrap="square" tIns="34275">
            <a:noAutofit/>
          </a:bodyPr>
          <a:lstStyle>
            <a:lvl1pPr indent="-342900" lvl="0" marL="457200" rtl="0" algn="l">
              <a:lnSpc>
                <a:spcPct val="100000"/>
              </a:lnSpc>
              <a:spcBef>
                <a:spcPts val="800"/>
              </a:spcBef>
              <a:spcAft>
                <a:spcPts val="0"/>
              </a:spcAft>
              <a:buSzPts val="1800"/>
              <a:buChar char="•"/>
              <a:defRPr/>
            </a:lvl1pPr>
            <a:lvl2pPr indent="-330200" lvl="1" marL="914400" rtl="0" algn="l">
              <a:lnSpc>
                <a:spcPct val="100000"/>
              </a:lnSpc>
              <a:spcBef>
                <a:spcPts val="400"/>
              </a:spcBef>
              <a:spcAft>
                <a:spcPts val="0"/>
              </a:spcAft>
              <a:buSzPts val="1600"/>
              <a:buChar char="•"/>
              <a:defRPr/>
            </a:lvl2pPr>
            <a:lvl3pPr indent="-317500" lvl="2" marL="1371600" rtl="0" algn="l">
              <a:lnSpc>
                <a:spcPct val="100000"/>
              </a:lnSpc>
              <a:spcBef>
                <a:spcPts val="400"/>
              </a:spcBef>
              <a:spcAft>
                <a:spcPts val="0"/>
              </a:spcAft>
              <a:buSzPts val="1400"/>
              <a:buChar char="•"/>
              <a:defRPr/>
            </a:lvl3pPr>
            <a:lvl4pPr indent="-304800" lvl="3" marL="1828800" rtl="0" algn="l">
              <a:lnSpc>
                <a:spcPct val="100000"/>
              </a:lnSpc>
              <a:spcBef>
                <a:spcPts val="400"/>
              </a:spcBef>
              <a:spcAft>
                <a:spcPts val="0"/>
              </a:spcAft>
              <a:buSzPts val="1200"/>
              <a:buChar char="•"/>
              <a:defRPr/>
            </a:lvl4pPr>
            <a:lvl5pPr indent="-298450" lvl="4" marL="2286000" rtl="0" algn="l">
              <a:lnSpc>
                <a:spcPct val="100000"/>
              </a:lnSpc>
              <a:spcBef>
                <a:spcPts val="400"/>
              </a:spcBef>
              <a:spcAft>
                <a:spcPts val="0"/>
              </a:spcAft>
              <a:buSzPts val="1100"/>
              <a:buChar char="•"/>
              <a:defRPr/>
            </a:lvl5pPr>
            <a:lvl6pPr indent="-292100" lvl="5" marL="2743200" rtl="0" algn="l">
              <a:lnSpc>
                <a:spcPct val="100000"/>
              </a:lnSpc>
              <a:spcBef>
                <a:spcPts val="400"/>
              </a:spcBef>
              <a:spcAft>
                <a:spcPts val="0"/>
              </a:spcAft>
              <a:buSzPts val="1000"/>
              <a:buChar char="•"/>
              <a:defRPr/>
            </a:lvl6pPr>
            <a:lvl7pPr indent="-292100" lvl="6" marL="3200400" rtl="0" algn="l">
              <a:lnSpc>
                <a:spcPct val="100000"/>
              </a:lnSpc>
              <a:spcBef>
                <a:spcPts val="400"/>
              </a:spcBef>
              <a:spcAft>
                <a:spcPts val="0"/>
              </a:spcAft>
              <a:buSzPts val="1000"/>
              <a:buChar char="•"/>
              <a:defRPr/>
            </a:lvl7pPr>
            <a:lvl8pPr indent="-285750" lvl="7" marL="3657600" rtl="0" algn="l">
              <a:lnSpc>
                <a:spcPct val="100000"/>
              </a:lnSpc>
              <a:spcBef>
                <a:spcPts val="400"/>
              </a:spcBef>
              <a:spcAft>
                <a:spcPts val="0"/>
              </a:spcAft>
              <a:buSzPts val="900"/>
              <a:buChar char="•"/>
              <a:defRPr/>
            </a:lvl8pPr>
            <a:lvl9pPr indent="-279400" lvl="8" marL="4114800" rtl="0" algn="l">
              <a:lnSpc>
                <a:spcPct val="100000"/>
              </a:lnSpc>
              <a:spcBef>
                <a:spcPts val="400"/>
              </a:spcBef>
              <a:spcAft>
                <a:spcPts val="0"/>
              </a:spcAft>
              <a:buSzPts val="800"/>
              <a:buChar char="•"/>
              <a:defRPr/>
            </a:lvl9pPr>
          </a:lstStyle>
          <a:p/>
        </p:txBody>
      </p:sp>
      <p:sp>
        <p:nvSpPr>
          <p:cNvPr id="82" name="Google Shape;82;p24"/>
          <p:cNvSpPr txBox="1"/>
          <p:nvPr>
            <p:ph idx="12" type="sldNum"/>
          </p:nvPr>
        </p:nvSpPr>
        <p:spPr>
          <a:xfrm>
            <a:off x="8283608" y="4700792"/>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6">
    <p:spTree>
      <p:nvGrpSpPr>
        <p:cNvPr id="83" name="Shape 83"/>
        <p:cNvGrpSpPr/>
        <p:nvPr/>
      </p:nvGrpSpPr>
      <p:grpSpPr>
        <a:xfrm>
          <a:off x="0" y="0"/>
          <a:ext cx="0" cy="0"/>
          <a:chOff x="0" y="0"/>
          <a:chExt cx="0" cy="0"/>
        </a:xfrm>
      </p:grpSpPr>
      <p:sp>
        <p:nvSpPr>
          <p:cNvPr id="84" name="Google Shape;84;p25"/>
          <p:cNvSpPr txBox="1"/>
          <p:nvPr>
            <p:ph type="title"/>
          </p:nvPr>
        </p:nvSpPr>
        <p:spPr>
          <a:xfrm>
            <a:off x="360000" y="323825"/>
            <a:ext cx="4143000" cy="1538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5" name="Google Shape;85;p25"/>
          <p:cNvSpPr txBox="1"/>
          <p:nvPr>
            <p:ph idx="1" type="body"/>
          </p:nvPr>
        </p:nvSpPr>
        <p:spPr>
          <a:xfrm>
            <a:off x="652755" y="1988175"/>
            <a:ext cx="3850200" cy="27126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6" name="Google Shape;86;p25"/>
          <p:cNvSpPr txBox="1"/>
          <p:nvPr>
            <p:ph idx="12" type="sldNum"/>
          </p:nvPr>
        </p:nvSpPr>
        <p:spPr>
          <a:xfrm>
            <a:off x="8283608" y="4700792"/>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87" name="Shape 87"/>
        <p:cNvGrpSpPr/>
        <p:nvPr/>
      </p:nvGrpSpPr>
      <p:grpSpPr>
        <a:xfrm>
          <a:off x="0" y="0"/>
          <a:ext cx="0" cy="0"/>
          <a:chOff x="0" y="0"/>
          <a:chExt cx="0" cy="0"/>
        </a:xfrm>
      </p:grpSpPr>
      <p:sp>
        <p:nvSpPr>
          <p:cNvPr id="88" name="Google Shape;88;p2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6"/>
          <p:cNvSpPr txBox="1"/>
          <p:nvPr>
            <p:ph idx="1" type="body"/>
          </p:nvPr>
        </p:nvSpPr>
        <p:spPr>
          <a:xfrm>
            <a:off x="630075" y="992625"/>
            <a:ext cx="3777600" cy="3172200"/>
          </a:xfrm>
          <a:prstGeom prst="rect">
            <a:avLst/>
          </a:prstGeom>
          <a:noFill/>
          <a:ln>
            <a:noFill/>
          </a:ln>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chemeClr val="dk2"/>
              </a:buClr>
              <a:buSzPts val="1600"/>
              <a:buChar char="●"/>
              <a:defRPr sz="1600">
                <a:solidFill>
                  <a:schemeClr val="dk2"/>
                </a:solidFill>
              </a:defRPr>
            </a:lvl1pPr>
            <a:lvl2pPr indent="-317500" lvl="1" marL="914400" algn="l">
              <a:lnSpc>
                <a:spcPct val="115000"/>
              </a:lnSpc>
              <a:spcBef>
                <a:spcPts val="0"/>
              </a:spcBef>
              <a:spcAft>
                <a:spcPts val="0"/>
              </a:spcAft>
              <a:buClr>
                <a:schemeClr val="dk2"/>
              </a:buClr>
              <a:buSzPts val="1400"/>
              <a:buChar char="○"/>
              <a:defRPr sz="1400">
                <a:solidFill>
                  <a:schemeClr val="dk2"/>
                </a:solidFill>
              </a:defRPr>
            </a:lvl2pPr>
            <a:lvl3pPr indent="-317500" lvl="2" marL="1371600" algn="l">
              <a:lnSpc>
                <a:spcPct val="115000"/>
              </a:lnSpc>
              <a:spcBef>
                <a:spcPts val="0"/>
              </a:spcBef>
              <a:spcAft>
                <a:spcPts val="0"/>
              </a:spcAft>
              <a:buClr>
                <a:schemeClr val="dk2"/>
              </a:buClr>
              <a:buSzPts val="1400"/>
              <a:buChar char="■"/>
              <a:defRPr sz="1400">
                <a:solidFill>
                  <a:schemeClr val="dk2"/>
                </a:solidFill>
              </a:defRPr>
            </a:lvl3pPr>
            <a:lvl4pPr indent="-317500" lvl="3" marL="1828800" algn="l">
              <a:lnSpc>
                <a:spcPct val="115000"/>
              </a:lnSpc>
              <a:spcBef>
                <a:spcPts val="0"/>
              </a:spcBef>
              <a:spcAft>
                <a:spcPts val="0"/>
              </a:spcAft>
              <a:buClr>
                <a:schemeClr val="dk2"/>
              </a:buClr>
              <a:buSzPts val="1400"/>
              <a:buChar char="●"/>
              <a:defRPr sz="1400">
                <a:solidFill>
                  <a:schemeClr val="dk2"/>
                </a:solidFill>
              </a:defRPr>
            </a:lvl4pPr>
            <a:lvl5pPr indent="-317500" lvl="4" marL="2286000" algn="l">
              <a:lnSpc>
                <a:spcPct val="115000"/>
              </a:lnSpc>
              <a:spcBef>
                <a:spcPts val="0"/>
              </a:spcBef>
              <a:spcAft>
                <a:spcPts val="0"/>
              </a:spcAft>
              <a:buClr>
                <a:schemeClr val="dk2"/>
              </a:buClr>
              <a:buSzPts val="1400"/>
              <a:buChar char="○"/>
              <a:defRPr sz="1400">
                <a:solidFill>
                  <a:schemeClr val="dk2"/>
                </a:solidFill>
              </a:defRPr>
            </a:lvl5pPr>
            <a:lvl6pPr indent="-317500" lvl="5" marL="2743200" algn="l">
              <a:lnSpc>
                <a:spcPct val="115000"/>
              </a:lnSpc>
              <a:spcBef>
                <a:spcPts val="0"/>
              </a:spcBef>
              <a:spcAft>
                <a:spcPts val="0"/>
              </a:spcAft>
              <a:buClr>
                <a:schemeClr val="dk2"/>
              </a:buClr>
              <a:buSzPts val="1400"/>
              <a:buChar char="■"/>
              <a:defRPr sz="1400">
                <a:solidFill>
                  <a:schemeClr val="dk2"/>
                </a:solidFill>
              </a:defRPr>
            </a:lvl6pPr>
            <a:lvl7pPr indent="-317500" lvl="6" marL="3200400" algn="l">
              <a:lnSpc>
                <a:spcPct val="115000"/>
              </a:lnSpc>
              <a:spcBef>
                <a:spcPts val="0"/>
              </a:spcBef>
              <a:spcAft>
                <a:spcPts val="0"/>
              </a:spcAft>
              <a:buClr>
                <a:schemeClr val="dk2"/>
              </a:buClr>
              <a:buSzPts val="1400"/>
              <a:buChar char="●"/>
              <a:defRPr sz="1400">
                <a:solidFill>
                  <a:schemeClr val="dk2"/>
                </a:solidFill>
              </a:defRPr>
            </a:lvl7pPr>
            <a:lvl8pPr indent="-317500" lvl="7" marL="3657600" algn="l">
              <a:lnSpc>
                <a:spcPct val="115000"/>
              </a:lnSpc>
              <a:spcBef>
                <a:spcPts val="0"/>
              </a:spcBef>
              <a:spcAft>
                <a:spcPts val="0"/>
              </a:spcAft>
              <a:buClr>
                <a:schemeClr val="dk2"/>
              </a:buClr>
              <a:buSzPts val="1400"/>
              <a:buChar char="○"/>
              <a:defRPr sz="1400">
                <a:solidFill>
                  <a:schemeClr val="dk2"/>
                </a:solidFill>
              </a:defRPr>
            </a:lvl8pPr>
            <a:lvl9pPr indent="-317500" lvl="8" marL="4114800" algn="l">
              <a:lnSpc>
                <a:spcPct val="115000"/>
              </a:lnSpc>
              <a:spcBef>
                <a:spcPts val="0"/>
              </a:spcBef>
              <a:spcAft>
                <a:spcPts val="0"/>
              </a:spcAft>
              <a:buClr>
                <a:schemeClr val="dk2"/>
              </a:buClr>
              <a:buSzPts val="1400"/>
              <a:buChar char="■"/>
              <a:defRPr sz="1400">
                <a:solidFill>
                  <a:schemeClr val="dk2"/>
                </a:solidFill>
              </a:defRPr>
            </a:lvl9pPr>
          </a:lstStyle>
          <a:p/>
        </p:txBody>
      </p:sp>
      <p:sp>
        <p:nvSpPr>
          <p:cNvPr id="90" name="Google Shape;90;p2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Работа на платформе»">
  <p:cSld name="CUSTOM_1_1_1_1_1_1_1_1_1_1_3_1_1_4_4_1_1_1_1">
    <p:bg>
      <p:bgPr>
        <a:solidFill>
          <a:schemeClr val="accent1"/>
        </a:solidFill>
      </p:bgPr>
    </p:bg>
    <p:spTree>
      <p:nvGrpSpPr>
        <p:cNvPr id="95" name="Shape 95"/>
        <p:cNvGrpSpPr/>
        <p:nvPr/>
      </p:nvGrpSpPr>
      <p:grpSpPr>
        <a:xfrm>
          <a:off x="0" y="0"/>
          <a:ext cx="0" cy="0"/>
          <a:chOff x="0" y="0"/>
          <a:chExt cx="0" cy="0"/>
        </a:xfrm>
      </p:grpSpPr>
      <p:sp>
        <p:nvSpPr>
          <p:cNvPr id="96" name="Google Shape;96;p28"/>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8"/>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p28"/>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99" name="Google Shape;99;p28"/>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00" name="Google Shape;100;p28"/>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01" name="Google Shape;101;p28"/>
          <p:cNvPicPr preferRelativeResize="0"/>
          <p:nvPr/>
        </p:nvPicPr>
        <p:blipFill rotWithShape="1">
          <a:blip r:embed="rId3">
            <a:alphaModFix/>
          </a:blip>
          <a:srcRect b="0" l="0" r="-8260" t="0"/>
          <a:stretch/>
        </p:blipFill>
        <p:spPr>
          <a:xfrm>
            <a:off x="6414050" y="2927125"/>
            <a:ext cx="2049726" cy="1738774"/>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бота на платформе">
  <p:cSld name="CUSTOM_1_1_1_1_1_1_1_1_1_1_3_1_1_4_1_1_1_2">
    <p:bg>
      <p:bgPr>
        <a:solidFill>
          <a:schemeClr val="lt1"/>
        </a:solidFill>
      </p:bgPr>
    </p:bg>
    <p:spTree>
      <p:nvGrpSpPr>
        <p:cNvPr id="102" name="Shape 102"/>
        <p:cNvGrpSpPr/>
        <p:nvPr/>
      </p:nvGrpSpPr>
      <p:grpSpPr>
        <a:xfrm>
          <a:off x="0" y="0"/>
          <a:ext cx="0" cy="0"/>
          <a:chOff x="0" y="0"/>
          <a:chExt cx="0" cy="0"/>
        </a:xfrm>
      </p:grpSpPr>
      <p:sp>
        <p:nvSpPr>
          <p:cNvPr id="103" name="Google Shape;103;p29"/>
          <p:cNvSpPr/>
          <p:nvPr/>
        </p:nvSpPr>
        <p:spPr>
          <a:xfrm>
            <a:off x="0" y="5035325"/>
            <a:ext cx="9144000" cy="11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 name="Google Shape;104;p29"/>
          <p:cNvPicPr preferRelativeResize="0"/>
          <p:nvPr/>
        </p:nvPicPr>
        <p:blipFill rotWithShape="1">
          <a:blip r:embed="rId2">
            <a:alphaModFix/>
          </a:blip>
          <a:srcRect b="440" l="0" r="-17813" t="-440"/>
          <a:stretch/>
        </p:blipFill>
        <p:spPr>
          <a:xfrm>
            <a:off x="8109665" y="4422100"/>
            <a:ext cx="796124" cy="620601"/>
          </a:xfrm>
          <a:prstGeom prst="rect">
            <a:avLst/>
          </a:prstGeom>
          <a:noFill/>
          <a:ln>
            <a:noFill/>
          </a:ln>
        </p:spPr>
      </p:pic>
      <p:sp>
        <p:nvSpPr>
          <p:cNvPr id="105" name="Google Shape;105;p29"/>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200"/>
              <a:buFont typeface="Montserrat Medium"/>
              <a:buNone/>
              <a:defRPr sz="1200">
                <a:solidFill>
                  <a:schemeClr val="accent1"/>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 Май 2021">
  <p:cSld name="CUSTOM_1_1_1_1_1_1_1_1_1_1_3_1_1_4">
    <p:bg>
      <p:bgPr>
        <a:solidFill>
          <a:schemeClr val="accent1"/>
        </a:solidFill>
      </p:bgPr>
    </p:bg>
    <p:spTree>
      <p:nvGrpSpPr>
        <p:cNvPr id="106" name="Shape 106"/>
        <p:cNvGrpSpPr/>
        <p:nvPr/>
      </p:nvGrpSpPr>
      <p:grpSpPr>
        <a:xfrm>
          <a:off x="0" y="0"/>
          <a:ext cx="0" cy="0"/>
          <a:chOff x="0" y="0"/>
          <a:chExt cx="0" cy="0"/>
        </a:xfrm>
      </p:grpSpPr>
      <p:sp>
        <p:nvSpPr>
          <p:cNvPr id="107" name="Google Shape;107;p30"/>
          <p:cNvSpPr txBox="1"/>
          <p:nvPr/>
        </p:nvSpPr>
        <p:spPr>
          <a:xfrm>
            <a:off x="636830" y="4404303"/>
            <a:ext cx="1987500" cy="630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rgbClr val="FFFFFF"/>
                </a:solidFill>
                <a:latin typeface="Montserrat Medium"/>
                <a:ea typeface="Montserrat Medium"/>
                <a:cs typeface="Montserrat Medium"/>
                <a:sym typeface="Montserrat Medium"/>
              </a:rPr>
              <a:t>Скачать методичку</a:t>
            </a:r>
            <a:endParaRPr b="0" i="0" sz="1400" u="none" cap="none" strike="noStrike">
              <a:solidFill>
                <a:srgbClr val="FFFFFF"/>
              </a:solidFill>
              <a:latin typeface="Montserrat Medium"/>
              <a:ea typeface="Montserrat Medium"/>
              <a:cs typeface="Montserrat Medium"/>
              <a:sym typeface="Montserrat Medium"/>
            </a:endParaRPr>
          </a:p>
        </p:txBody>
      </p:sp>
      <p:pic>
        <p:nvPicPr>
          <p:cNvPr id="108" name="Google Shape;108;p30"/>
          <p:cNvPicPr preferRelativeResize="0"/>
          <p:nvPr/>
        </p:nvPicPr>
        <p:blipFill rotWithShape="1">
          <a:blip r:embed="rId2">
            <a:alphaModFix/>
          </a:blip>
          <a:srcRect b="0" l="0" r="0" t="0"/>
          <a:stretch/>
        </p:blipFill>
        <p:spPr>
          <a:xfrm>
            <a:off x="339926" y="4596227"/>
            <a:ext cx="266925" cy="247725"/>
          </a:xfrm>
          <a:prstGeom prst="rect">
            <a:avLst/>
          </a:prstGeom>
          <a:noFill/>
          <a:ln>
            <a:noFill/>
          </a:ln>
        </p:spPr>
      </p:pic>
      <p:pic>
        <p:nvPicPr>
          <p:cNvPr id="109" name="Google Shape;109;p30"/>
          <p:cNvPicPr preferRelativeResize="0"/>
          <p:nvPr/>
        </p:nvPicPr>
        <p:blipFill rotWithShape="1">
          <a:blip r:embed="rId3">
            <a:alphaModFix/>
          </a:blip>
          <a:srcRect b="0" l="0" r="0" t="0"/>
          <a:stretch/>
        </p:blipFill>
        <p:spPr>
          <a:xfrm>
            <a:off x="352925" y="345875"/>
            <a:ext cx="1756800" cy="439200"/>
          </a:xfrm>
          <a:prstGeom prst="rect">
            <a:avLst/>
          </a:prstGeom>
          <a:noFill/>
          <a:ln>
            <a:noFill/>
          </a:ln>
        </p:spPr>
      </p:pic>
      <p:sp>
        <p:nvSpPr>
          <p:cNvPr id="110" name="Google Shape;110;p30"/>
          <p:cNvSpPr txBox="1"/>
          <p:nvPr>
            <p:ph idx="1" type="subTitle"/>
          </p:nvPr>
        </p:nvSpPr>
        <p:spPr>
          <a:xfrm>
            <a:off x="352925" y="1473400"/>
            <a:ext cx="8108100" cy="2772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111" name="Google Shape;111;p30"/>
          <p:cNvSpPr txBox="1"/>
          <p:nvPr>
            <p:ph type="title"/>
          </p:nvPr>
        </p:nvSpPr>
        <p:spPr>
          <a:xfrm>
            <a:off x="352925" y="1859151"/>
            <a:ext cx="4224300" cy="225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1pPr>
            <a:lvl2pPr lvl="1"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2pPr>
            <a:lvl3pPr lvl="2"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3pPr>
            <a:lvl4pPr lvl="3"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4pPr>
            <a:lvl5pPr lvl="4"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5pPr>
            <a:lvl6pPr lvl="5"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6pPr>
            <a:lvl7pPr lvl="6"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7pPr>
            <a:lvl8pPr lvl="7"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8pPr>
            <a:lvl9pPr lvl="8" rtl="0" algn="l">
              <a:lnSpc>
                <a:spcPct val="100000"/>
              </a:lnSpc>
              <a:spcBef>
                <a:spcPts val="0"/>
              </a:spcBef>
              <a:spcAft>
                <a:spcPts val="0"/>
              </a:spcAft>
              <a:buClr>
                <a:schemeClr val="lt1"/>
              </a:buClr>
              <a:buSzPts val="4000"/>
              <a:buFont typeface="Montserrat ExtraBold"/>
              <a:buNone/>
              <a:defRPr sz="4000">
                <a:solidFill>
                  <a:schemeClr val="lt1"/>
                </a:solidFill>
                <a:latin typeface="Montserrat ExtraBold"/>
                <a:ea typeface="Montserrat ExtraBold"/>
                <a:cs typeface="Montserrat ExtraBold"/>
                <a:sym typeface="Montserrat ExtraBold"/>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Повторение»">
  <p:cSld name="CUSTOM_1_1_1_1_1_1_1_1_1_1_3_1_1_4_4">
    <p:bg>
      <p:bgPr>
        <a:solidFill>
          <a:schemeClr val="accent2"/>
        </a:solidFill>
      </p:bgPr>
    </p:bg>
    <p:spTree>
      <p:nvGrpSpPr>
        <p:cNvPr id="112" name="Shape 112"/>
        <p:cNvGrpSpPr/>
        <p:nvPr/>
      </p:nvGrpSpPr>
      <p:grpSpPr>
        <a:xfrm>
          <a:off x="0" y="0"/>
          <a:ext cx="0" cy="0"/>
          <a:chOff x="0" y="0"/>
          <a:chExt cx="0" cy="0"/>
        </a:xfrm>
      </p:grpSpPr>
      <p:sp>
        <p:nvSpPr>
          <p:cNvPr id="113" name="Google Shape;113;p31"/>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1"/>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1"/>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pic>
        <p:nvPicPr>
          <p:cNvPr id="116" name="Google Shape;116;p31"/>
          <p:cNvPicPr preferRelativeResize="0"/>
          <p:nvPr/>
        </p:nvPicPr>
        <p:blipFill rotWithShape="1">
          <a:blip r:embed="rId3">
            <a:alphaModFix/>
          </a:blip>
          <a:srcRect b="-1899" l="0" r="-8236" t="1900"/>
          <a:stretch/>
        </p:blipFill>
        <p:spPr>
          <a:xfrm>
            <a:off x="6801225" y="3159807"/>
            <a:ext cx="1822349" cy="1545899"/>
          </a:xfrm>
          <a:prstGeom prst="rect">
            <a:avLst/>
          </a:prstGeom>
          <a:noFill/>
          <a:ln>
            <a:noFill/>
          </a:ln>
        </p:spPr>
      </p:pic>
      <p:sp>
        <p:nvSpPr>
          <p:cNvPr id="117" name="Google Shape;117;p31"/>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18" name="Google Shape;118;p31"/>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Новая тема»">
  <p:cSld name="CUSTOM_1_1_1_1_1_1_1_1_1_1_3_1_1_4_4_1">
    <p:bg>
      <p:bgPr>
        <a:solidFill>
          <a:schemeClr val="accent5"/>
        </a:solidFill>
      </p:bgPr>
    </p:bg>
    <p:spTree>
      <p:nvGrpSpPr>
        <p:cNvPr id="119" name="Shape 119"/>
        <p:cNvGrpSpPr/>
        <p:nvPr/>
      </p:nvGrpSpPr>
      <p:grpSpPr>
        <a:xfrm>
          <a:off x="0" y="0"/>
          <a:ext cx="0" cy="0"/>
          <a:chOff x="0" y="0"/>
          <a:chExt cx="0" cy="0"/>
        </a:xfrm>
      </p:grpSpPr>
      <p:sp>
        <p:nvSpPr>
          <p:cNvPr id="120" name="Google Shape;120;p32"/>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2"/>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p32"/>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23" name="Google Shape;123;p32"/>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24" name="Google Shape;124;p32"/>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25" name="Google Shape;125;p32"/>
          <p:cNvPicPr preferRelativeResize="0"/>
          <p:nvPr/>
        </p:nvPicPr>
        <p:blipFill rotWithShape="1">
          <a:blip r:embed="rId3">
            <a:alphaModFix/>
          </a:blip>
          <a:srcRect b="-59" l="-11184" r="-21335" t="60"/>
          <a:stretch/>
        </p:blipFill>
        <p:spPr>
          <a:xfrm>
            <a:off x="6759550" y="3011700"/>
            <a:ext cx="1950027" cy="1654201"/>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Обсуждение»">
  <p:cSld name="CUSTOM_1_1_1_1_1_1_1_1_1_1_3_1_1_4_4_1_1">
    <p:bg>
      <p:bgPr>
        <a:solidFill>
          <a:schemeClr val="accent4"/>
        </a:solidFill>
      </p:bgPr>
    </p:bg>
    <p:spTree>
      <p:nvGrpSpPr>
        <p:cNvPr id="126" name="Shape 126"/>
        <p:cNvGrpSpPr/>
        <p:nvPr/>
      </p:nvGrpSpPr>
      <p:grpSpPr>
        <a:xfrm>
          <a:off x="0" y="0"/>
          <a:ext cx="0" cy="0"/>
          <a:chOff x="0" y="0"/>
          <a:chExt cx="0" cy="0"/>
        </a:xfrm>
      </p:grpSpPr>
      <p:sp>
        <p:nvSpPr>
          <p:cNvPr id="127" name="Google Shape;127;p33"/>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3"/>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 name="Google Shape;129;p33"/>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30" name="Google Shape;130;p33"/>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1" name="Google Shape;131;p33"/>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32" name="Google Shape;132;p33"/>
          <p:cNvPicPr preferRelativeResize="0"/>
          <p:nvPr/>
        </p:nvPicPr>
        <p:blipFill rotWithShape="1">
          <a:blip r:embed="rId3">
            <a:alphaModFix/>
          </a:blip>
          <a:srcRect b="0" l="0" r="-33743" t="-2827"/>
          <a:stretch/>
        </p:blipFill>
        <p:spPr>
          <a:xfrm>
            <a:off x="6912650" y="2968400"/>
            <a:ext cx="2001076" cy="1697501"/>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Групповая работа»">
  <p:cSld name="CUSTOM_1_1_1_1_1_1_1_1_1_1_3_1_1_4_4_1_1_1">
    <p:bg>
      <p:bgPr>
        <a:solidFill>
          <a:schemeClr val="lt2"/>
        </a:solidFill>
      </p:bgPr>
    </p:bg>
    <p:spTree>
      <p:nvGrpSpPr>
        <p:cNvPr id="133" name="Shape 133"/>
        <p:cNvGrpSpPr/>
        <p:nvPr/>
      </p:nvGrpSpPr>
      <p:grpSpPr>
        <a:xfrm>
          <a:off x="0" y="0"/>
          <a:ext cx="0" cy="0"/>
          <a:chOff x="0" y="0"/>
          <a:chExt cx="0" cy="0"/>
        </a:xfrm>
      </p:grpSpPr>
      <p:sp>
        <p:nvSpPr>
          <p:cNvPr id="134" name="Google Shape;134;p34"/>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4"/>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34"/>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37" name="Google Shape;137;p34"/>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38" name="Google Shape;138;p34"/>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39" name="Google Shape;139;p34"/>
          <p:cNvPicPr preferRelativeResize="0"/>
          <p:nvPr/>
        </p:nvPicPr>
        <p:blipFill rotWithShape="1">
          <a:blip r:embed="rId3">
            <a:alphaModFix/>
          </a:blip>
          <a:srcRect b="0" l="0" r="0" t="0"/>
          <a:stretch/>
        </p:blipFill>
        <p:spPr>
          <a:xfrm>
            <a:off x="5733375" y="3011700"/>
            <a:ext cx="2748550" cy="1654199"/>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Перерыв»">
  <p:cSld name="CUSTOM_1_1_1_1_1_1_1_1_1_1_3_1_1_4_4_1_1_1_1_1">
    <p:bg>
      <p:bgPr>
        <a:solidFill>
          <a:schemeClr val="accent6"/>
        </a:solidFill>
      </p:bgPr>
    </p:bg>
    <p:spTree>
      <p:nvGrpSpPr>
        <p:cNvPr id="140" name="Shape 140"/>
        <p:cNvGrpSpPr/>
        <p:nvPr/>
      </p:nvGrpSpPr>
      <p:grpSpPr>
        <a:xfrm>
          <a:off x="0" y="0"/>
          <a:ext cx="0" cy="0"/>
          <a:chOff x="0" y="0"/>
          <a:chExt cx="0" cy="0"/>
        </a:xfrm>
      </p:grpSpPr>
      <p:sp>
        <p:nvSpPr>
          <p:cNvPr id="141" name="Google Shape;141;p35"/>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5"/>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35"/>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44" name="Google Shape;144;p35"/>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45" name="Google Shape;145;p35"/>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46" name="Google Shape;146;p35"/>
          <p:cNvPicPr preferRelativeResize="0"/>
          <p:nvPr/>
        </p:nvPicPr>
        <p:blipFill rotWithShape="1">
          <a:blip r:embed="rId3">
            <a:alphaModFix/>
          </a:blip>
          <a:srcRect b="0" l="-5793" r="-4350" t="0"/>
          <a:stretch/>
        </p:blipFill>
        <p:spPr>
          <a:xfrm>
            <a:off x="6589951" y="3011700"/>
            <a:ext cx="1950026" cy="1654200"/>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Физкультминутка»">
  <p:cSld name="CUSTOM_1_1_1_1_1_1_1_1_1_1_3_1_1_4_4_1_1_1_1_1_1">
    <p:bg>
      <p:bgPr>
        <a:solidFill>
          <a:schemeClr val="accent6"/>
        </a:solidFill>
      </p:bgPr>
    </p:bg>
    <p:spTree>
      <p:nvGrpSpPr>
        <p:cNvPr id="147" name="Shape 147"/>
        <p:cNvGrpSpPr/>
        <p:nvPr/>
      </p:nvGrpSpPr>
      <p:grpSpPr>
        <a:xfrm>
          <a:off x="0" y="0"/>
          <a:ext cx="0" cy="0"/>
          <a:chOff x="0" y="0"/>
          <a:chExt cx="0" cy="0"/>
        </a:xfrm>
      </p:grpSpPr>
      <p:sp>
        <p:nvSpPr>
          <p:cNvPr id="148" name="Google Shape;148;p36"/>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6"/>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 name="Google Shape;150;p36"/>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51" name="Google Shape;151;p36"/>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52" name="Google Shape;152;p36"/>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53" name="Google Shape;153;p36"/>
          <p:cNvPicPr preferRelativeResize="0"/>
          <p:nvPr/>
        </p:nvPicPr>
        <p:blipFill rotWithShape="1">
          <a:blip r:embed="rId3">
            <a:alphaModFix/>
          </a:blip>
          <a:srcRect b="0" l="0" r="0" t="0"/>
          <a:stretch/>
        </p:blipFill>
        <p:spPr>
          <a:xfrm>
            <a:off x="6430113" y="3011700"/>
            <a:ext cx="2093949" cy="1654200"/>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Завершение урока»">
  <p:cSld name="CUSTOM_1_1_1_1_1_1_1_1_1_1_3_1_1_4_4_1_1_1_1_1_1_1">
    <p:bg>
      <p:bgPr>
        <a:solidFill>
          <a:schemeClr val="accent3"/>
        </a:solidFill>
      </p:bgPr>
    </p:bg>
    <p:spTree>
      <p:nvGrpSpPr>
        <p:cNvPr id="154" name="Shape 154"/>
        <p:cNvGrpSpPr/>
        <p:nvPr/>
      </p:nvGrpSpPr>
      <p:grpSpPr>
        <a:xfrm>
          <a:off x="0" y="0"/>
          <a:ext cx="0" cy="0"/>
          <a:chOff x="0" y="0"/>
          <a:chExt cx="0" cy="0"/>
        </a:xfrm>
      </p:grpSpPr>
      <p:sp>
        <p:nvSpPr>
          <p:cNvPr id="155" name="Google Shape;155;p37"/>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7"/>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 name="Google Shape;157;p37"/>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58" name="Google Shape;158;p37"/>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59" name="Google Shape;159;p37"/>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60" name="Google Shape;160;p37"/>
          <p:cNvPicPr preferRelativeResize="0"/>
          <p:nvPr/>
        </p:nvPicPr>
        <p:blipFill rotWithShape="1">
          <a:blip r:embed="rId3">
            <a:alphaModFix/>
          </a:blip>
          <a:srcRect b="0" l="0" r="0" t="0"/>
          <a:stretch/>
        </p:blipFill>
        <p:spPr>
          <a:xfrm>
            <a:off x="5853600" y="3108084"/>
            <a:ext cx="2674100" cy="1557817"/>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зделитель «Демонстрация работы»">
  <p:cSld name="CUSTOM_1_1_1_1_1_1_1_1_1_1_3_1_1_4_4_1_1_1_1_1_1_1_1">
    <p:bg>
      <p:bgPr>
        <a:solidFill>
          <a:srgbClr val="C291FF"/>
        </a:solidFill>
      </p:bgPr>
    </p:bg>
    <p:spTree>
      <p:nvGrpSpPr>
        <p:cNvPr id="161" name="Shape 161"/>
        <p:cNvGrpSpPr/>
        <p:nvPr/>
      </p:nvGrpSpPr>
      <p:grpSpPr>
        <a:xfrm>
          <a:off x="0" y="0"/>
          <a:ext cx="0" cy="0"/>
          <a:chOff x="0" y="0"/>
          <a:chExt cx="0" cy="0"/>
        </a:xfrm>
      </p:grpSpPr>
      <p:sp>
        <p:nvSpPr>
          <p:cNvPr id="162" name="Google Shape;162;p38"/>
          <p:cNvSpPr/>
          <p:nvPr/>
        </p:nvSpPr>
        <p:spPr>
          <a:xfrm>
            <a:off x="360000" y="360000"/>
            <a:ext cx="8424000" cy="4305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8"/>
          <p:cNvSpPr/>
          <p:nvPr/>
        </p:nvSpPr>
        <p:spPr>
          <a:xfrm rot="10800000">
            <a:off x="860559" y="4435020"/>
            <a:ext cx="961200" cy="515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38"/>
          <p:cNvPicPr preferRelativeResize="0"/>
          <p:nvPr/>
        </p:nvPicPr>
        <p:blipFill rotWithShape="1">
          <a:blip r:embed="rId2">
            <a:alphaModFix/>
          </a:blip>
          <a:srcRect b="0" l="0" r="0" t="0"/>
          <a:stretch/>
        </p:blipFill>
        <p:spPr>
          <a:xfrm>
            <a:off x="1080000" y="914400"/>
            <a:ext cx="332566" cy="414925"/>
          </a:xfrm>
          <a:prstGeom prst="rect">
            <a:avLst/>
          </a:prstGeom>
          <a:noFill/>
          <a:ln>
            <a:noFill/>
          </a:ln>
        </p:spPr>
      </p:pic>
      <p:sp>
        <p:nvSpPr>
          <p:cNvPr id="165" name="Google Shape;165;p38"/>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Font typeface="Montserrat Medium"/>
              <a:buNone/>
              <a:defRPr sz="1400">
                <a:latin typeface="Montserrat Medium"/>
                <a:ea typeface="Montserrat Medium"/>
                <a:cs typeface="Montserrat Medium"/>
                <a:sym typeface="Montserrat Medium"/>
              </a:defRPr>
            </a:lvl1pPr>
            <a:lvl2pPr lvl="1" rtl="0" algn="l">
              <a:lnSpc>
                <a:spcPct val="100000"/>
              </a:lnSpc>
              <a:spcBef>
                <a:spcPts val="0"/>
              </a:spcBef>
              <a:spcAft>
                <a:spcPts val="0"/>
              </a:spcAft>
              <a:buSzPts val="1600"/>
              <a:buNone/>
              <a:defRPr/>
            </a:lvl2pPr>
            <a:lvl3pPr lvl="2" rtl="0" algn="l">
              <a:lnSpc>
                <a:spcPct val="100000"/>
              </a:lnSpc>
              <a:spcBef>
                <a:spcPts val="0"/>
              </a:spcBef>
              <a:spcAft>
                <a:spcPts val="0"/>
              </a:spcAft>
              <a:buSzPts val="1600"/>
              <a:buNone/>
              <a:defRPr/>
            </a:lvl3pPr>
            <a:lvl4pPr lvl="3" rtl="0" algn="l">
              <a:lnSpc>
                <a:spcPct val="100000"/>
              </a:lnSpc>
              <a:spcBef>
                <a:spcPts val="0"/>
              </a:spcBef>
              <a:spcAft>
                <a:spcPts val="0"/>
              </a:spcAft>
              <a:buSzPts val="1600"/>
              <a:buNone/>
              <a:defRPr/>
            </a:lvl4pPr>
            <a:lvl5pPr lvl="4" rtl="0" algn="l">
              <a:lnSpc>
                <a:spcPct val="100000"/>
              </a:lnSpc>
              <a:spcBef>
                <a:spcPts val="0"/>
              </a:spcBef>
              <a:spcAft>
                <a:spcPts val="0"/>
              </a:spcAft>
              <a:buSzPts val="1600"/>
              <a:buNone/>
              <a:defRPr/>
            </a:lvl5pPr>
            <a:lvl6pPr lvl="5" rtl="0" algn="l">
              <a:lnSpc>
                <a:spcPct val="100000"/>
              </a:lnSpc>
              <a:spcBef>
                <a:spcPts val="0"/>
              </a:spcBef>
              <a:spcAft>
                <a:spcPts val="0"/>
              </a:spcAft>
              <a:buSzPts val="1600"/>
              <a:buNone/>
              <a:defRPr/>
            </a:lvl6pPr>
            <a:lvl7pPr lvl="6" rtl="0" algn="l">
              <a:lnSpc>
                <a:spcPct val="100000"/>
              </a:lnSpc>
              <a:spcBef>
                <a:spcPts val="0"/>
              </a:spcBef>
              <a:spcAft>
                <a:spcPts val="0"/>
              </a:spcAft>
              <a:buSzPts val="1600"/>
              <a:buNone/>
              <a:defRPr/>
            </a:lvl7pPr>
            <a:lvl8pPr lvl="7" rtl="0" algn="l">
              <a:lnSpc>
                <a:spcPct val="100000"/>
              </a:lnSpc>
              <a:spcBef>
                <a:spcPts val="0"/>
              </a:spcBef>
              <a:spcAft>
                <a:spcPts val="0"/>
              </a:spcAft>
              <a:buSzPts val="1600"/>
              <a:buNone/>
              <a:defRPr/>
            </a:lvl8pPr>
            <a:lvl9pPr lvl="8" rtl="0" algn="l">
              <a:lnSpc>
                <a:spcPct val="100000"/>
              </a:lnSpc>
              <a:spcBef>
                <a:spcPts val="0"/>
              </a:spcBef>
              <a:spcAft>
                <a:spcPts val="0"/>
              </a:spcAft>
              <a:buSzPts val="1600"/>
              <a:buNone/>
              <a:defRPr/>
            </a:lvl9pPr>
          </a:lstStyle>
          <a:p/>
        </p:txBody>
      </p:sp>
      <p:sp>
        <p:nvSpPr>
          <p:cNvPr id="166" name="Google Shape;166;p38"/>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pic>
        <p:nvPicPr>
          <p:cNvPr id="167" name="Google Shape;167;p38"/>
          <p:cNvPicPr preferRelativeResize="0"/>
          <p:nvPr/>
        </p:nvPicPr>
        <p:blipFill rotWithShape="1">
          <a:blip r:embed="rId3">
            <a:alphaModFix/>
          </a:blip>
          <a:srcRect b="-6398" l="-3199" r="0" t="3865"/>
          <a:stretch/>
        </p:blipFill>
        <p:spPr>
          <a:xfrm>
            <a:off x="6768750" y="3069172"/>
            <a:ext cx="1606549" cy="1509712"/>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Сетка May 2021">
  <p:cSld name="CUSTOM_1_1_1_1_1_1_1_1_1_1_3_1_1_4_3">
    <p:bg>
      <p:bgPr>
        <a:solidFill>
          <a:schemeClr val="lt1"/>
        </a:solidFill>
      </p:bgPr>
    </p:bg>
    <p:spTree>
      <p:nvGrpSpPr>
        <p:cNvPr id="168" name="Shape 168"/>
        <p:cNvGrpSpPr/>
        <p:nvPr/>
      </p:nvGrpSpPr>
      <p:grpSpPr>
        <a:xfrm>
          <a:off x="0" y="0"/>
          <a:ext cx="0" cy="0"/>
          <a:chOff x="0" y="0"/>
          <a:chExt cx="0" cy="0"/>
        </a:xfrm>
      </p:grpSpPr>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вторение">
  <p:cSld name="CUSTOM_1_1_1_1_1_1_1_1_1_1_3_1_1_4_2">
    <p:bg>
      <p:bgPr>
        <a:solidFill>
          <a:schemeClr val="lt1"/>
        </a:solidFill>
      </p:bgPr>
    </p:bg>
    <p:spTree>
      <p:nvGrpSpPr>
        <p:cNvPr id="169" name="Shape 169"/>
        <p:cNvGrpSpPr/>
        <p:nvPr/>
      </p:nvGrpSpPr>
      <p:grpSpPr>
        <a:xfrm>
          <a:off x="0" y="0"/>
          <a:ext cx="0" cy="0"/>
          <a:chOff x="0" y="0"/>
          <a:chExt cx="0" cy="0"/>
        </a:xfrm>
      </p:grpSpPr>
      <p:sp>
        <p:nvSpPr>
          <p:cNvPr id="170" name="Google Shape;170;p40"/>
          <p:cNvSpPr/>
          <p:nvPr/>
        </p:nvSpPr>
        <p:spPr>
          <a:xfrm>
            <a:off x="0" y="5035325"/>
            <a:ext cx="9144000" cy="116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40"/>
          <p:cNvPicPr preferRelativeResize="0"/>
          <p:nvPr/>
        </p:nvPicPr>
        <p:blipFill rotWithShape="1">
          <a:blip r:embed="rId2">
            <a:alphaModFix/>
          </a:blip>
          <a:srcRect b="-1899" l="0" r="-8236" t="1900"/>
          <a:stretch/>
        </p:blipFill>
        <p:spPr>
          <a:xfrm>
            <a:off x="8164675" y="4465534"/>
            <a:ext cx="675840" cy="576000"/>
          </a:xfrm>
          <a:prstGeom prst="rect">
            <a:avLst/>
          </a:prstGeom>
          <a:noFill/>
          <a:ln>
            <a:noFill/>
          </a:ln>
        </p:spPr>
      </p:pic>
      <p:sp>
        <p:nvSpPr>
          <p:cNvPr id="172" name="Google Shape;172;p40"/>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1200"/>
              <a:buFont typeface="Montserrat Medium"/>
              <a:buNone/>
              <a:defRPr sz="1200">
                <a:solidFill>
                  <a:schemeClr val="accent2"/>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Повторение. Заголовок. Текст.">
  <p:cSld name="CUSTOM_1_1_1_1_1_1_1_1_1_1_3_1_1_4_2_1">
    <p:bg>
      <p:bgPr>
        <a:solidFill>
          <a:schemeClr val="lt1"/>
        </a:solidFill>
      </p:bgPr>
    </p:bg>
    <p:spTree>
      <p:nvGrpSpPr>
        <p:cNvPr id="173" name="Shape 173"/>
        <p:cNvGrpSpPr/>
        <p:nvPr/>
      </p:nvGrpSpPr>
      <p:grpSpPr>
        <a:xfrm>
          <a:off x="0" y="0"/>
          <a:ext cx="0" cy="0"/>
          <a:chOff x="0" y="0"/>
          <a:chExt cx="0" cy="0"/>
        </a:xfrm>
      </p:grpSpPr>
      <p:sp>
        <p:nvSpPr>
          <p:cNvPr id="174" name="Google Shape;174;p41"/>
          <p:cNvSpPr/>
          <p:nvPr/>
        </p:nvSpPr>
        <p:spPr>
          <a:xfrm>
            <a:off x="0" y="5035325"/>
            <a:ext cx="9144000" cy="116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 name="Google Shape;175;p41"/>
          <p:cNvPicPr preferRelativeResize="0"/>
          <p:nvPr/>
        </p:nvPicPr>
        <p:blipFill rotWithShape="1">
          <a:blip r:embed="rId2">
            <a:alphaModFix/>
          </a:blip>
          <a:srcRect b="-1899" l="0" r="-8236" t="1900"/>
          <a:stretch/>
        </p:blipFill>
        <p:spPr>
          <a:xfrm>
            <a:off x="8164675" y="4465534"/>
            <a:ext cx="675840" cy="576000"/>
          </a:xfrm>
          <a:prstGeom prst="rect">
            <a:avLst/>
          </a:prstGeom>
          <a:noFill/>
          <a:ln>
            <a:noFill/>
          </a:ln>
        </p:spPr>
      </p:pic>
      <p:sp>
        <p:nvSpPr>
          <p:cNvPr id="176" name="Google Shape;176;p41"/>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77" name="Google Shape;177;p41"/>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
        <p:nvSpPr>
          <p:cNvPr id="178" name="Google Shape;178;p41"/>
          <p:cNvSpPr txBox="1"/>
          <p:nvPr>
            <p:ph idx="2"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2"/>
              </a:buClr>
              <a:buSzPts val="1200"/>
              <a:buFont typeface="Montserrat Medium"/>
              <a:buNone/>
              <a:defRPr sz="1200">
                <a:solidFill>
                  <a:schemeClr val="accent2"/>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9">
          <p15:clr>
            <a:srgbClr val="38BD60"/>
          </p15:clr>
        </p15:guide>
        <p15:guide id="24" pos="3801">
          <p15:clr>
            <a:schemeClr val="accent4"/>
          </p15:clr>
        </p15:guide>
        <p15:guide id="25" pos="1846">
          <p15:clr>
            <a:srgbClr val="FA7B17"/>
          </p15:clr>
        </p15:guide>
        <p15:guide id="26" pos="2073">
          <p15:clr>
            <a:srgbClr val="FA7B17"/>
          </p15:clr>
        </p15:guide>
        <p15:guide id="27" pos="3687">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суждение">
  <p:cSld name="CUSTOM_1_1_1_1_1_1_1_1_1_1_3_1_1_4_1_1">
    <p:bg>
      <p:bgPr>
        <a:solidFill>
          <a:schemeClr val="lt1"/>
        </a:solidFill>
      </p:bgPr>
    </p:bg>
    <p:spTree>
      <p:nvGrpSpPr>
        <p:cNvPr id="179" name="Shape 179"/>
        <p:cNvGrpSpPr/>
        <p:nvPr/>
      </p:nvGrpSpPr>
      <p:grpSpPr>
        <a:xfrm>
          <a:off x="0" y="0"/>
          <a:ext cx="0" cy="0"/>
          <a:chOff x="0" y="0"/>
          <a:chExt cx="0" cy="0"/>
        </a:xfrm>
      </p:grpSpPr>
      <p:sp>
        <p:nvSpPr>
          <p:cNvPr id="180" name="Google Shape;180;p42"/>
          <p:cNvSpPr/>
          <p:nvPr/>
        </p:nvSpPr>
        <p:spPr>
          <a:xfrm>
            <a:off x="0" y="5035325"/>
            <a:ext cx="9144000" cy="116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 name="Google Shape;181;p42"/>
          <p:cNvPicPr preferRelativeResize="0"/>
          <p:nvPr/>
        </p:nvPicPr>
        <p:blipFill rotWithShape="1">
          <a:blip r:embed="rId2">
            <a:alphaModFix/>
          </a:blip>
          <a:srcRect b="0" l="0" r="-33743" t="-2827"/>
          <a:stretch/>
        </p:blipFill>
        <p:spPr>
          <a:xfrm>
            <a:off x="8326428" y="4465151"/>
            <a:ext cx="696338" cy="590699"/>
          </a:xfrm>
          <a:prstGeom prst="rect">
            <a:avLst/>
          </a:prstGeom>
          <a:noFill/>
          <a:ln>
            <a:noFill/>
          </a:ln>
        </p:spPr>
      </p:pic>
      <p:sp>
        <p:nvSpPr>
          <p:cNvPr id="182" name="Google Shape;182;p42"/>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4"/>
              </a:buClr>
              <a:buSzPts val="1200"/>
              <a:buFont typeface="Montserrat Medium"/>
              <a:buNone/>
              <a:defRPr sz="1200">
                <a:solidFill>
                  <a:schemeClr val="accent4"/>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Обсуждение. Заголовок. Текст.">
  <p:cSld name="CUSTOM_1_1_1_1_1_1_1_1_1_1_3_1_1_4_1_1_2">
    <p:bg>
      <p:bgPr>
        <a:solidFill>
          <a:schemeClr val="lt1"/>
        </a:solidFill>
      </p:bgPr>
    </p:bg>
    <p:spTree>
      <p:nvGrpSpPr>
        <p:cNvPr id="183" name="Shape 183"/>
        <p:cNvGrpSpPr/>
        <p:nvPr/>
      </p:nvGrpSpPr>
      <p:grpSpPr>
        <a:xfrm>
          <a:off x="0" y="0"/>
          <a:ext cx="0" cy="0"/>
          <a:chOff x="0" y="0"/>
          <a:chExt cx="0" cy="0"/>
        </a:xfrm>
      </p:grpSpPr>
      <p:sp>
        <p:nvSpPr>
          <p:cNvPr id="184" name="Google Shape;184;p43"/>
          <p:cNvSpPr/>
          <p:nvPr/>
        </p:nvSpPr>
        <p:spPr>
          <a:xfrm>
            <a:off x="0" y="5035325"/>
            <a:ext cx="9144000" cy="116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43"/>
          <p:cNvPicPr preferRelativeResize="0"/>
          <p:nvPr/>
        </p:nvPicPr>
        <p:blipFill rotWithShape="1">
          <a:blip r:embed="rId2">
            <a:alphaModFix/>
          </a:blip>
          <a:srcRect b="0" l="0" r="-33743" t="-2827"/>
          <a:stretch/>
        </p:blipFill>
        <p:spPr>
          <a:xfrm>
            <a:off x="8326428" y="4465151"/>
            <a:ext cx="696338" cy="590699"/>
          </a:xfrm>
          <a:prstGeom prst="rect">
            <a:avLst/>
          </a:prstGeom>
          <a:noFill/>
          <a:ln>
            <a:noFill/>
          </a:ln>
        </p:spPr>
      </p:pic>
      <p:sp>
        <p:nvSpPr>
          <p:cNvPr id="186" name="Google Shape;186;p43"/>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87" name="Google Shape;187;p43"/>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
        <p:nvSpPr>
          <p:cNvPr id="188" name="Google Shape;188;p43"/>
          <p:cNvSpPr txBox="1"/>
          <p:nvPr>
            <p:ph idx="2"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4"/>
              </a:buClr>
              <a:buSzPts val="1200"/>
              <a:buFont typeface="Montserrat Medium"/>
              <a:buNone/>
              <a:defRPr sz="1200">
                <a:solidFill>
                  <a:schemeClr val="accent4"/>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4"/>
              </a:buClr>
              <a:buSzPts val="1600"/>
              <a:buFont typeface="Montserrat Medium"/>
              <a:buNone/>
              <a:defRPr>
                <a:solidFill>
                  <a:schemeClr val="accent4"/>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Новая тема">
  <p:cSld name="CUSTOM_1_1_1_1_1_1_1_1_1_1_3_1_1_4_1_1_1">
    <p:bg>
      <p:bgPr>
        <a:solidFill>
          <a:schemeClr val="lt1"/>
        </a:solidFill>
      </p:bgPr>
    </p:bg>
    <p:spTree>
      <p:nvGrpSpPr>
        <p:cNvPr id="189" name="Shape 189"/>
        <p:cNvGrpSpPr/>
        <p:nvPr/>
      </p:nvGrpSpPr>
      <p:grpSpPr>
        <a:xfrm>
          <a:off x="0" y="0"/>
          <a:ext cx="0" cy="0"/>
          <a:chOff x="0" y="0"/>
          <a:chExt cx="0" cy="0"/>
        </a:xfrm>
      </p:grpSpPr>
      <p:sp>
        <p:nvSpPr>
          <p:cNvPr id="190" name="Google Shape;190;p44"/>
          <p:cNvSpPr/>
          <p:nvPr/>
        </p:nvSpPr>
        <p:spPr>
          <a:xfrm>
            <a:off x="0" y="5035325"/>
            <a:ext cx="9144000" cy="116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p44"/>
          <p:cNvPicPr preferRelativeResize="0"/>
          <p:nvPr/>
        </p:nvPicPr>
        <p:blipFill rotWithShape="1">
          <a:blip r:embed="rId2">
            <a:alphaModFix/>
          </a:blip>
          <a:srcRect b="-1306" l="-12762" r="-44222" t="-10338"/>
          <a:stretch/>
        </p:blipFill>
        <p:spPr>
          <a:xfrm>
            <a:off x="8201775" y="4388625"/>
            <a:ext cx="818001" cy="654076"/>
          </a:xfrm>
          <a:prstGeom prst="rect">
            <a:avLst/>
          </a:prstGeom>
          <a:noFill/>
          <a:ln>
            <a:noFill/>
          </a:ln>
        </p:spPr>
      </p:pic>
      <p:sp>
        <p:nvSpPr>
          <p:cNvPr id="192" name="Google Shape;192;p44"/>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5"/>
              </a:buClr>
              <a:buSzPts val="1200"/>
              <a:buFont typeface="Montserrat Medium"/>
              <a:buNone/>
              <a:defRPr sz="1200">
                <a:solidFill>
                  <a:schemeClr val="accent5"/>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Новая тема. Заголовок. Текст.">
  <p:cSld name="CUSTOM_1_1_1_1_1_1_1_1_1_1_3_1_1_4_1_1_1_3">
    <p:bg>
      <p:bgPr>
        <a:solidFill>
          <a:schemeClr val="lt1"/>
        </a:solidFill>
      </p:bgPr>
    </p:bg>
    <p:spTree>
      <p:nvGrpSpPr>
        <p:cNvPr id="193" name="Shape 193"/>
        <p:cNvGrpSpPr/>
        <p:nvPr/>
      </p:nvGrpSpPr>
      <p:grpSpPr>
        <a:xfrm>
          <a:off x="0" y="0"/>
          <a:ext cx="0" cy="0"/>
          <a:chOff x="0" y="0"/>
          <a:chExt cx="0" cy="0"/>
        </a:xfrm>
      </p:grpSpPr>
      <p:sp>
        <p:nvSpPr>
          <p:cNvPr id="194" name="Google Shape;194;p45"/>
          <p:cNvSpPr/>
          <p:nvPr/>
        </p:nvSpPr>
        <p:spPr>
          <a:xfrm>
            <a:off x="0" y="5035325"/>
            <a:ext cx="9144000" cy="116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 name="Google Shape;195;p45"/>
          <p:cNvPicPr preferRelativeResize="0"/>
          <p:nvPr/>
        </p:nvPicPr>
        <p:blipFill rotWithShape="1">
          <a:blip r:embed="rId2">
            <a:alphaModFix/>
          </a:blip>
          <a:srcRect b="-1306" l="-12762" r="-44222" t="-10338"/>
          <a:stretch/>
        </p:blipFill>
        <p:spPr>
          <a:xfrm>
            <a:off x="8201775" y="4388625"/>
            <a:ext cx="818001" cy="654076"/>
          </a:xfrm>
          <a:prstGeom prst="rect">
            <a:avLst/>
          </a:prstGeom>
          <a:noFill/>
          <a:ln>
            <a:noFill/>
          </a:ln>
        </p:spPr>
      </p:pic>
      <p:sp>
        <p:nvSpPr>
          <p:cNvPr id="196" name="Google Shape;196;p45"/>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197" name="Google Shape;197;p45"/>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
        <p:nvSpPr>
          <p:cNvPr id="198" name="Google Shape;198;p45"/>
          <p:cNvSpPr txBox="1"/>
          <p:nvPr>
            <p:ph idx="2"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5"/>
              </a:buClr>
              <a:buSzPts val="1200"/>
              <a:buFont typeface="Montserrat Medium"/>
              <a:buNone/>
              <a:defRPr sz="1200">
                <a:solidFill>
                  <a:schemeClr val="accent5"/>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5"/>
              </a:buClr>
              <a:buSzPts val="1600"/>
              <a:buFont typeface="Montserrat Medium"/>
              <a:buNone/>
              <a:defRPr>
                <a:solidFill>
                  <a:schemeClr val="accent5"/>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Работа на платформе. Заголовок. Текст.">
  <p:cSld name="CUSTOM_1_1_1_1_1_1_1_1_1_1_3_1_1_4_1_1_1_2_1">
    <p:bg>
      <p:bgPr>
        <a:solidFill>
          <a:schemeClr val="lt1"/>
        </a:solidFill>
      </p:bgPr>
    </p:bg>
    <p:spTree>
      <p:nvGrpSpPr>
        <p:cNvPr id="199" name="Shape 199"/>
        <p:cNvGrpSpPr/>
        <p:nvPr/>
      </p:nvGrpSpPr>
      <p:grpSpPr>
        <a:xfrm>
          <a:off x="0" y="0"/>
          <a:ext cx="0" cy="0"/>
          <a:chOff x="0" y="0"/>
          <a:chExt cx="0" cy="0"/>
        </a:xfrm>
      </p:grpSpPr>
      <p:sp>
        <p:nvSpPr>
          <p:cNvPr id="200" name="Google Shape;200;p46"/>
          <p:cNvSpPr/>
          <p:nvPr/>
        </p:nvSpPr>
        <p:spPr>
          <a:xfrm>
            <a:off x="0" y="5035325"/>
            <a:ext cx="9144000" cy="11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46"/>
          <p:cNvPicPr preferRelativeResize="0"/>
          <p:nvPr/>
        </p:nvPicPr>
        <p:blipFill rotWithShape="1">
          <a:blip r:embed="rId2">
            <a:alphaModFix/>
          </a:blip>
          <a:srcRect b="440" l="0" r="-17813" t="-440"/>
          <a:stretch/>
        </p:blipFill>
        <p:spPr>
          <a:xfrm>
            <a:off x="8109665" y="4422100"/>
            <a:ext cx="796124" cy="620601"/>
          </a:xfrm>
          <a:prstGeom prst="rect">
            <a:avLst/>
          </a:prstGeom>
          <a:noFill/>
          <a:ln>
            <a:noFill/>
          </a:ln>
        </p:spPr>
      </p:pic>
      <p:sp>
        <p:nvSpPr>
          <p:cNvPr id="202" name="Google Shape;202;p46"/>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03" name="Google Shape;203;p46"/>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
        <p:nvSpPr>
          <p:cNvPr id="204" name="Google Shape;204;p46"/>
          <p:cNvSpPr txBox="1"/>
          <p:nvPr>
            <p:ph idx="2"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1"/>
              </a:buClr>
              <a:buSzPts val="1200"/>
              <a:buFont typeface="Montserrat Medium"/>
              <a:buNone/>
              <a:defRPr sz="1200">
                <a:solidFill>
                  <a:schemeClr val="accent1"/>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1"/>
              </a:buClr>
              <a:buSzPts val="1600"/>
              <a:buFont typeface="Montserrat Medium"/>
              <a:buNone/>
              <a:defRPr>
                <a:solidFill>
                  <a:schemeClr val="accent1"/>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вершение урока">
  <p:cSld name="CUSTOM_1_1_1_1_1_1_1_1_1_1_3_1_1_4_1_1_1_1">
    <p:bg>
      <p:bgPr>
        <a:solidFill>
          <a:schemeClr val="lt1"/>
        </a:solidFill>
      </p:bgPr>
    </p:bg>
    <p:spTree>
      <p:nvGrpSpPr>
        <p:cNvPr id="205" name="Shape 205"/>
        <p:cNvGrpSpPr/>
        <p:nvPr/>
      </p:nvGrpSpPr>
      <p:grpSpPr>
        <a:xfrm>
          <a:off x="0" y="0"/>
          <a:ext cx="0" cy="0"/>
          <a:chOff x="0" y="0"/>
          <a:chExt cx="0" cy="0"/>
        </a:xfrm>
      </p:grpSpPr>
      <p:sp>
        <p:nvSpPr>
          <p:cNvPr id="206" name="Google Shape;206;p47"/>
          <p:cNvSpPr/>
          <p:nvPr/>
        </p:nvSpPr>
        <p:spPr>
          <a:xfrm>
            <a:off x="0" y="5035325"/>
            <a:ext cx="9144000" cy="116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7" name="Google Shape;207;p47"/>
          <p:cNvPicPr preferRelativeResize="0"/>
          <p:nvPr/>
        </p:nvPicPr>
        <p:blipFill rotWithShape="1">
          <a:blip r:embed="rId2">
            <a:alphaModFix/>
          </a:blip>
          <a:srcRect b="0" l="300" r="-300" t="0"/>
          <a:stretch/>
        </p:blipFill>
        <p:spPr>
          <a:xfrm>
            <a:off x="7863248" y="4465175"/>
            <a:ext cx="991301" cy="577526"/>
          </a:xfrm>
          <a:prstGeom prst="rect">
            <a:avLst/>
          </a:prstGeom>
          <a:noFill/>
          <a:ln>
            <a:noFill/>
          </a:ln>
        </p:spPr>
      </p:pic>
      <p:sp>
        <p:nvSpPr>
          <p:cNvPr id="208" name="Google Shape;208;p47"/>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3"/>
              </a:buClr>
              <a:buSzPts val="1200"/>
              <a:buFont typeface="Montserrat Medium"/>
              <a:buNone/>
              <a:defRPr sz="1200">
                <a:solidFill>
                  <a:schemeClr val="accent3"/>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Завершение урока. Заголовок. Текст.">
  <p:cSld name="CUSTOM_1_1_1_1_1_1_1_1_1_1_3_1_1_4_1_1_1_1_2">
    <p:bg>
      <p:bgPr>
        <a:solidFill>
          <a:schemeClr val="lt1"/>
        </a:solidFill>
      </p:bgPr>
    </p:bg>
    <p:spTree>
      <p:nvGrpSpPr>
        <p:cNvPr id="209" name="Shape 209"/>
        <p:cNvGrpSpPr/>
        <p:nvPr/>
      </p:nvGrpSpPr>
      <p:grpSpPr>
        <a:xfrm>
          <a:off x="0" y="0"/>
          <a:ext cx="0" cy="0"/>
          <a:chOff x="0" y="0"/>
          <a:chExt cx="0" cy="0"/>
        </a:xfrm>
      </p:grpSpPr>
      <p:sp>
        <p:nvSpPr>
          <p:cNvPr id="210" name="Google Shape;210;p48"/>
          <p:cNvSpPr/>
          <p:nvPr/>
        </p:nvSpPr>
        <p:spPr>
          <a:xfrm>
            <a:off x="0" y="5035325"/>
            <a:ext cx="9144000" cy="116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48"/>
          <p:cNvPicPr preferRelativeResize="0"/>
          <p:nvPr/>
        </p:nvPicPr>
        <p:blipFill rotWithShape="1">
          <a:blip r:embed="rId2">
            <a:alphaModFix/>
          </a:blip>
          <a:srcRect b="0" l="300" r="-300" t="0"/>
          <a:stretch/>
        </p:blipFill>
        <p:spPr>
          <a:xfrm>
            <a:off x="7863248" y="4465175"/>
            <a:ext cx="991301" cy="577526"/>
          </a:xfrm>
          <a:prstGeom prst="rect">
            <a:avLst/>
          </a:prstGeom>
          <a:noFill/>
          <a:ln>
            <a:noFill/>
          </a:ln>
        </p:spPr>
      </p:pic>
      <p:sp>
        <p:nvSpPr>
          <p:cNvPr id="212" name="Google Shape;212;p48"/>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13" name="Google Shape;213;p48"/>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
        <p:nvSpPr>
          <p:cNvPr id="214" name="Google Shape;214;p48"/>
          <p:cNvSpPr txBox="1"/>
          <p:nvPr>
            <p:ph idx="2"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accent3"/>
              </a:buClr>
              <a:buSzPts val="1200"/>
              <a:buFont typeface="Montserrat Medium"/>
              <a:buNone/>
              <a:defRPr sz="1200">
                <a:solidFill>
                  <a:schemeClr val="accent3"/>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3"/>
              </a:buClr>
              <a:buSzPts val="1600"/>
              <a:buFont typeface="Montserrat Medium"/>
              <a:buNone/>
              <a:defRPr>
                <a:solidFill>
                  <a:schemeClr val="accent3"/>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зкультминутка. Заголовок. Текст.">
  <p:cSld name="CUSTOM_1_1_1_1_1_1_1_1_1_1_3_1_1_4_1_1_1_1_1">
    <p:bg>
      <p:bgPr>
        <a:solidFill>
          <a:schemeClr val="lt1"/>
        </a:solidFill>
      </p:bgPr>
    </p:bg>
    <p:spTree>
      <p:nvGrpSpPr>
        <p:cNvPr id="215" name="Shape 215"/>
        <p:cNvGrpSpPr/>
        <p:nvPr/>
      </p:nvGrpSpPr>
      <p:grpSpPr>
        <a:xfrm>
          <a:off x="0" y="0"/>
          <a:ext cx="0" cy="0"/>
          <a:chOff x="0" y="0"/>
          <a:chExt cx="0" cy="0"/>
        </a:xfrm>
      </p:grpSpPr>
      <p:sp>
        <p:nvSpPr>
          <p:cNvPr id="216" name="Google Shape;216;p49"/>
          <p:cNvSpPr/>
          <p:nvPr/>
        </p:nvSpPr>
        <p:spPr>
          <a:xfrm>
            <a:off x="0" y="5035325"/>
            <a:ext cx="9144000" cy="116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9"/>
          <p:cNvSpPr/>
          <p:nvPr/>
        </p:nvSpPr>
        <p:spPr>
          <a:xfrm>
            <a:off x="360000" y="4680000"/>
            <a:ext cx="6346200" cy="2259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accent6"/>
                </a:solidFill>
                <a:latin typeface="Montserrat Medium"/>
                <a:ea typeface="Montserrat Medium"/>
                <a:cs typeface="Montserrat Medium"/>
                <a:sym typeface="Montserrat Medium"/>
              </a:rPr>
              <a:t>Физультминутка</a:t>
            </a:r>
            <a:endParaRPr b="0" i="0" sz="1200" u="none" cap="none" strike="noStrike">
              <a:solidFill>
                <a:schemeClr val="accent6"/>
              </a:solidFill>
              <a:latin typeface="Montserrat Medium"/>
              <a:ea typeface="Montserrat Medium"/>
              <a:cs typeface="Montserrat Medium"/>
              <a:sym typeface="Montserrat Medium"/>
            </a:endParaRPr>
          </a:p>
        </p:txBody>
      </p:sp>
      <p:pic>
        <p:nvPicPr>
          <p:cNvPr id="218" name="Google Shape;218;p49"/>
          <p:cNvPicPr preferRelativeResize="0"/>
          <p:nvPr/>
        </p:nvPicPr>
        <p:blipFill rotWithShape="1">
          <a:blip r:embed="rId2">
            <a:alphaModFix/>
          </a:blip>
          <a:srcRect b="-714" l="-28329" r="-21483" t="-7557"/>
          <a:stretch/>
        </p:blipFill>
        <p:spPr>
          <a:xfrm>
            <a:off x="7948809" y="4394450"/>
            <a:ext cx="1129024" cy="644599"/>
          </a:xfrm>
          <a:prstGeom prst="rect">
            <a:avLst/>
          </a:prstGeom>
          <a:noFill/>
          <a:ln>
            <a:noFill/>
          </a:ln>
        </p:spPr>
      </p:pic>
      <p:sp>
        <p:nvSpPr>
          <p:cNvPr id="219" name="Google Shape;219;p49"/>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20" name="Google Shape;220;p49"/>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Физкультминутка">
  <p:cSld name="CUSTOM_1_1_1_1_1_1_1_1_1_1_3_1_1_4_1_1_1_1_1_2">
    <p:bg>
      <p:bgPr>
        <a:solidFill>
          <a:schemeClr val="lt1"/>
        </a:solidFill>
      </p:bgPr>
    </p:bg>
    <p:spTree>
      <p:nvGrpSpPr>
        <p:cNvPr id="221" name="Shape 221"/>
        <p:cNvGrpSpPr/>
        <p:nvPr/>
      </p:nvGrpSpPr>
      <p:grpSpPr>
        <a:xfrm>
          <a:off x="0" y="0"/>
          <a:ext cx="0" cy="0"/>
          <a:chOff x="0" y="0"/>
          <a:chExt cx="0" cy="0"/>
        </a:xfrm>
      </p:grpSpPr>
      <p:sp>
        <p:nvSpPr>
          <p:cNvPr id="222" name="Google Shape;222;p50"/>
          <p:cNvSpPr/>
          <p:nvPr/>
        </p:nvSpPr>
        <p:spPr>
          <a:xfrm>
            <a:off x="0" y="5035325"/>
            <a:ext cx="9144000" cy="1161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0"/>
          <p:cNvSpPr/>
          <p:nvPr/>
        </p:nvSpPr>
        <p:spPr>
          <a:xfrm>
            <a:off x="360000" y="4680000"/>
            <a:ext cx="6346200" cy="2259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accent6"/>
                </a:solidFill>
                <a:latin typeface="Montserrat Medium"/>
                <a:ea typeface="Montserrat Medium"/>
                <a:cs typeface="Montserrat Medium"/>
                <a:sym typeface="Montserrat Medium"/>
              </a:rPr>
              <a:t>Перерыв</a:t>
            </a:r>
            <a:endParaRPr b="0" i="0" sz="1200" u="none" cap="none" strike="noStrike">
              <a:solidFill>
                <a:schemeClr val="accent6"/>
              </a:solidFill>
              <a:latin typeface="Montserrat Medium"/>
              <a:ea typeface="Montserrat Medium"/>
              <a:cs typeface="Montserrat Medium"/>
              <a:sym typeface="Montserrat Medium"/>
            </a:endParaRPr>
          </a:p>
        </p:txBody>
      </p:sp>
      <p:pic>
        <p:nvPicPr>
          <p:cNvPr id="224" name="Google Shape;224;p50"/>
          <p:cNvPicPr preferRelativeResize="0"/>
          <p:nvPr/>
        </p:nvPicPr>
        <p:blipFill rotWithShape="1">
          <a:blip r:embed="rId2">
            <a:alphaModFix/>
          </a:blip>
          <a:srcRect b="0" l="-5793" r="-4350" t="0"/>
          <a:stretch/>
        </p:blipFill>
        <p:spPr>
          <a:xfrm>
            <a:off x="8232112" y="4422325"/>
            <a:ext cx="722625" cy="613000"/>
          </a:xfrm>
          <a:prstGeom prst="rect">
            <a:avLst/>
          </a:prstGeom>
          <a:noFill/>
          <a:ln>
            <a:noFill/>
          </a:ln>
        </p:spPr>
      </p:pic>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Демонстрация работы в редакторе">
  <p:cSld name="CUSTOM_1_1_1_1_1_1_1_1_1_1_3_1_1_4_1_1_1_1_1_2_1">
    <p:bg>
      <p:bgPr>
        <a:solidFill>
          <a:schemeClr val="lt1"/>
        </a:solidFill>
      </p:bgPr>
    </p:bg>
    <p:spTree>
      <p:nvGrpSpPr>
        <p:cNvPr id="225" name="Shape 225"/>
        <p:cNvGrpSpPr/>
        <p:nvPr/>
      </p:nvGrpSpPr>
      <p:grpSpPr>
        <a:xfrm>
          <a:off x="0" y="0"/>
          <a:ext cx="0" cy="0"/>
          <a:chOff x="0" y="0"/>
          <a:chExt cx="0" cy="0"/>
        </a:xfrm>
      </p:grpSpPr>
      <p:sp>
        <p:nvSpPr>
          <p:cNvPr id="226" name="Google Shape;226;p51"/>
          <p:cNvSpPr/>
          <p:nvPr/>
        </p:nvSpPr>
        <p:spPr>
          <a:xfrm>
            <a:off x="0" y="5035325"/>
            <a:ext cx="9144000" cy="116100"/>
          </a:xfrm>
          <a:prstGeom prst="rect">
            <a:avLst/>
          </a:prstGeom>
          <a:solidFill>
            <a:srgbClr val="C291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p51"/>
          <p:cNvPicPr preferRelativeResize="0"/>
          <p:nvPr/>
        </p:nvPicPr>
        <p:blipFill rotWithShape="1">
          <a:blip r:embed="rId2">
            <a:alphaModFix/>
          </a:blip>
          <a:srcRect b="-6398" l="-3199" r="0" t="3865"/>
          <a:stretch/>
        </p:blipFill>
        <p:spPr>
          <a:xfrm>
            <a:off x="8271116" y="4449368"/>
            <a:ext cx="596300" cy="560351"/>
          </a:xfrm>
          <a:prstGeom prst="rect">
            <a:avLst/>
          </a:prstGeom>
          <a:noFill/>
          <a:ln>
            <a:noFill/>
          </a:ln>
        </p:spPr>
      </p:pic>
      <p:sp>
        <p:nvSpPr>
          <p:cNvPr id="228" name="Google Shape;228;p51"/>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C291FF"/>
              </a:buClr>
              <a:buSzPts val="1200"/>
              <a:buFont typeface="Montserrat Medium"/>
              <a:buNone/>
              <a:defRPr sz="1200">
                <a:solidFill>
                  <a:srgbClr val="C291FF"/>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accent2"/>
              </a:buClr>
              <a:buSzPts val="1600"/>
              <a:buFont typeface="Montserrat Medium"/>
              <a:buNone/>
              <a:defRPr>
                <a:solidFill>
                  <a:schemeClr val="accent2"/>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упповая работа">
  <p:cSld name="CUSTOM_1_1_1_1_1_1_1_1_1_1_3_1_1_4_1_1_1_1_1_1">
    <p:bg>
      <p:bgPr>
        <a:solidFill>
          <a:schemeClr val="lt1"/>
        </a:solidFill>
      </p:bgPr>
    </p:bg>
    <p:spTree>
      <p:nvGrpSpPr>
        <p:cNvPr id="229" name="Shape 229"/>
        <p:cNvGrpSpPr/>
        <p:nvPr/>
      </p:nvGrpSpPr>
      <p:grpSpPr>
        <a:xfrm>
          <a:off x="0" y="0"/>
          <a:ext cx="0" cy="0"/>
          <a:chOff x="0" y="0"/>
          <a:chExt cx="0" cy="0"/>
        </a:xfrm>
      </p:grpSpPr>
      <p:sp>
        <p:nvSpPr>
          <p:cNvPr id="230" name="Google Shape;230;p52"/>
          <p:cNvSpPr/>
          <p:nvPr/>
        </p:nvSpPr>
        <p:spPr>
          <a:xfrm>
            <a:off x="0" y="5035325"/>
            <a:ext cx="9144000" cy="11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p52"/>
          <p:cNvPicPr preferRelativeResize="0"/>
          <p:nvPr/>
        </p:nvPicPr>
        <p:blipFill rotWithShape="1">
          <a:blip r:embed="rId2">
            <a:alphaModFix/>
          </a:blip>
          <a:srcRect b="0" l="-3857" r="-3289" t="-1646"/>
          <a:stretch/>
        </p:blipFill>
        <p:spPr>
          <a:xfrm>
            <a:off x="7875725" y="4452003"/>
            <a:ext cx="1028250" cy="587051"/>
          </a:xfrm>
          <a:prstGeom prst="rect">
            <a:avLst/>
          </a:prstGeom>
          <a:noFill/>
          <a:ln>
            <a:noFill/>
          </a:ln>
        </p:spPr>
      </p:pic>
      <p:sp>
        <p:nvSpPr>
          <p:cNvPr id="232" name="Google Shape;232;p52"/>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2"/>
              </a:buClr>
              <a:buSzPts val="1200"/>
              <a:buFont typeface="Montserrat Medium"/>
              <a:buNone/>
              <a:defRPr sz="1200">
                <a:solidFill>
                  <a:schemeClr val="lt2"/>
                </a:solidFill>
                <a:latin typeface="Montserrat Medium"/>
                <a:ea typeface="Montserrat Medium"/>
                <a:cs typeface="Montserrat Medium"/>
                <a:sym typeface="Montserrat Medium"/>
              </a:defRPr>
            </a:lvl1pPr>
            <a:lvl2pPr lvl="1"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2pPr>
            <a:lvl3pPr lvl="2"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3pPr>
            <a:lvl4pPr lvl="3"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4pPr>
            <a:lvl5pPr lvl="4"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5pPr>
            <a:lvl6pPr lvl="5"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6pPr>
            <a:lvl7pPr lvl="6"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7pPr>
            <a:lvl8pPr lvl="7"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8pPr>
            <a:lvl9pPr lvl="8" rtl="0" algn="l">
              <a:lnSpc>
                <a:spcPct val="100000"/>
              </a:lnSpc>
              <a:spcBef>
                <a:spcPts val="0"/>
              </a:spcBef>
              <a:spcAft>
                <a:spcPts val="0"/>
              </a:spcAft>
              <a:buClr>
                <a:schemeClr val="lt2"/>
              </a:buClr>
              <a:buSzPts val="1600"/>
              <a:buFont typeface="Montserrat Medium"/>
              <a:buNone/>
              <a:defRPr>
                <a:solidFill>
                  <a:schemeClr val="lt2"/>
                </a:solidFill>
                <a:latin typeface="Montserrat Medium"/>
                <a:ea typeface="Montserrat Medium"/>
                <a:cs typeface="Montserrat Medium"/>
                <a:sym typeface="Montserrat Medium"/>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Групповая работа. Заголовок. Текст.">
  <p:cSld name="CUSTOM_1_1_1_1_1_1_1_1_1_1_3_1_1_4_1_1_1_1_1_1_1">
    <p:bg>
      <p:bgPr>
        <a:solidFill>
          <a:schemeClr val="lt1"/>
        </a:solidFill>
      </p:bgPr>
    </p:bg>
    <p:spTree>
      <p:nvGrpSpPr>
        <p:cNvPr id="233" name="Shape 233"/>
        <p:cNvGrpSpPr/>
        <p:nvPr/>
      </p:nvGrpSpPr>
      <p:grpSpPr>
        <a:xfrm>
          <a:off x="0" y="0"/>
          <a:ext cx="0" cy="0"/>
          <a:chOff x="0" y="0"/>
          <a:chExt cx="0" cy="0"/>
        </a:xfrm>
      </p:grpSpPr>
      <p:sp>
        <p:nvSpPr>
          <p:cNvPr id="234" name="Google Shape;234;p53"/>
          <p:cNvSpPr/>
          <p:nvPr/>
        </p:nvSpPr>
        <p:spPr>
          <a:xfrm>
            <a:off x="0" y="5035325"/>
            <a:ext cx="9144000" cy="11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3"/>
          <p:cNvSpPr/>
          <p:nvPr/>
        </p:nvSpPr>
        <p:spPr>
          <a:xfrm>
            <a:off x="360000" y="4680000"/>
            <a:ext cx="6346200" cy="225900"/>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lt2"/>
                </a:solidFill>
                <a:latin typeface="Montserrat Medium"/>
                <a:ea typeface="Montserrat Medium"/>
                <a:cs typeface="Montserrat Medium"/>
                <a:sym typeface="Montserrat Medium"/>
              </a:rPr>
              <a:t>Групповая работа</a:t>
            </a:r>
            <a:endParaRPr b="0" i="0" sz="1200" u="none" cap="none" strike="noStrike">
              <a:solidFill>
                <a:schemeClr val="lt2"/>
              </a:solidFill>
              <a:latin typeface="Montserrat Medium"/>
              <a:ea typeface="Montserrat Medium"/>
              <a:cs typeface="Montserrat Medium"/>
              <a:sym typeface="Montserrat Medium"/>
            </a:endParaRPr>
          </a:p>
        </p:txBody>
      </p:sp>
      <p:pic>
        <p:nvPicPr>
          <p:cNvPr id="236" name="Google Shape;236;p53"/>
          <p:cNvPicPr preferRelativeResize="0"/>
          <p:nvPr/>
        </p:nvPicPr>
        <p:blipFill rotWithShape="1">
          <a:blip r:embed="rId2">
            <a:alphaModFix/>
          </a:blip>
          <a:srcRect b="0" l="-3857" r="-3289" t="-1646"/>
          <a:stretch/>
        </p:blipFill>
        <p:spPr>
          <a:xfrm>
            <a:off x="7875725" y="4452003"/>
            <a:ext cx="1028250" cy="587051"/>
          </a:xfrm>
          <a:prstGeom prst="rect">
            <a:avLst/>
          </a:prstGeom>
          <a:noFill/>
          <a:ln>
            <a:noFill/>
          </a:ln>
        </p:spPr>
      </p:pic>
      <p:sp>
        <p:nvSpPr>
          <p:cNvPr id="237" name="Google Shape;237;p53"/>
          <p:cNvSpPr txBox="1"/>
          <p:nvPr>
            <p:ph type="title"/>
          </p:nvPr>
        </p:nvSpPr>
        <p:spPr>
          <a:xfrm>
            <a:off x="360450" y="360450"/>
            <a:ext cx="8423700" cy="5541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atin typeface="Montserrat"/>
                <a:ea typeface="Montserrat"/>
                <a:cs typeface="Montserrat"/>
                <a:sym typeface="Montserrat"/>
              </a:defRPr>
            </a:lvl2pPr>
            <a:lvl3pPr lvl="2" rtl="0" algn="l">
              <a:lnSpc>
                <a:spcPct val="100000"/>
              </a:lnSpc>
              <a:spcBef>
                <a:spcPts val="0"/>
              </a:spcBef>
              <a:spcAft>
                <a:spcPts val="0"/>
              </a:spcAft>
              <a:buSzPts val="1400"/>
              <a:buNone/>
              <a:defRPr>
                <a:latin typeface="Montserrat"/>
                <a:ea typeface="Montserrat"/>
                <a:cs typeface="Montserrat"/>
                <a:sym typeface="Montserrat"/>
              </a:defRPr>
            </a:lvl3pPr>
            <a:lvl4pPr lvl="3" rtl="0" algn="l">
              <a:lnSpc>
                <a:spcPct val="100000"/>
              </a:lnSpc>
              <a:spcBef>
                <a:spcPts val="0"/>
              </a:spcBef>
              <a:spcAft>
                <a:spcPts val="0"/>
              </a:spcAft>
              <a:buSzPts val="1400"/>
              <a:buNone/>
              <a:defRPr>
                <a:latin typeface="Montserrat"/>
                <a:ea typeface="Montserrat"/>
                <a:cs typeface="Montserrat"/>
                <a:sym typeface="Montserrat"/>
              </a:defRPr>
            </a:lvl4pPr>
            <a:lvl5pPr lvl="4" rtl="0" algn="l">
              <a:lnSpc>
                <a:spcPct val="100000"/>
              </a:lnSpc>
              <a:spcBef>
                <a:spcPts val="0"/>
              </a:spcBef>
              <a:spcAft>
                <a:spcPts val="0"/>
              </a:spcAft>
              <a:buSzPts val="1400"/>
              <a:buNone/>
              <a:defRPr>
                <a:latin typeface="Montserrat"/>
                <a:ea typeface="Montserrat"/>
                <a:cs typeface="Montserrat"/>
                <a:sym typeface="Montserrat"/>
              </a:defRPr>
            </a:lvl5pPr>
            <a:lvl6pPr lvl="5" rtl="0" algn="l">
              <a:lnSpc>
                <a:spcPct val="100000"/>
              </a:lnSpc>
              <a:spcBef>
                <a:spcPts val="0"/>
              </a:spcBef>
              <a:spcAft>
                <a:spcPts val="0"/>
              </a:spcAft>
              <a:buSzPts val="1400"/>
              <a:buNone/>
              <a:defRPr>
                <a:latin typeface="Montserrat"/>
                <a:ea typeface="Montserrat"/>
                <a:cs typeface="Montserrat"/>
                <a:sym typeface="Montserrat"/>
              </a:defRPr>
            </a:lvl6pPr>
            <a:lvl7pPr lvl="6" rtl="0" algn="l">
              <a:lnSpc>
                <a:spcPct val="100000"/>
              </a:lnSpc>
              <a:spcBef>
                <a:spcPts val="0"/>
              </a:spcBef>
              <a:spcAft>
                <a:spcPts val="0"/>
              </a:spcAft>
              <a:buSzPts val="1400"/>
              <a:buNone/>
              <a:defRPr>
                <a:latin typeface="Montserrat"/>
                <a:ea typeface="Montserrat"/>
                <a:cs typeface="Montserrat"/>
                <a:sym typeface="Montserrat"/>
              </a:defRPr>
            </a:lvl7pPr>
            <a:lvl8pPr lvl="7" rtl="0" algn="l">
              <a:lnSpc>
                <a:spcPct val="100000"/>
              </a:lnSpc>
              <a:spcBef>
                <a:spcPts val="0"/>
              </a:spcBef>
              <a:spcAft>
                <a:spcPts val="0"/>
              </a:spcAft>
              <a:buSzPts val="1400"/>
              <a:buNone/>
              <a:defRPr>
                <a:latin typeface="Montserrat"/>
                <a:ea typeface="Montserrat"/>
                <a:cs typeface="Montserrat"/>
                <a:sym typeface="Montserrat"/>
              </a:defRPr>
            </a:lvl8pPr>
            <a:lvl9pPr lvl="8" rtl="0" algn="l">
              <a:lnSpc>
                <a:spcPct val="100000"/>
              </a:lnSpc>
              <a:spcBef>
                <a:spcPts val="0"/>
              </a:spcBef>
              <a:spcAft>
                <a:spcPts val="0"/>
              </a:spcAft>
              <a:buSzPts val="1400"/>
              <a:buNone/>
              <a:defRPr>
                <a:latin typeface="Montserrat"/>
                <a:ea typeface="Montserrat"/>
                <a:cs typeface="Montserrat"/>
                <a:sym typeface="Montserrat"/>
              </a:defRPr>
            </a:lvl9pPr>
          </a:lstStyle>
          <a:p/>
        </p:txBody>
      </p:sp>
      <p:sp>
        <p:nvSpPr>
          <p:cNvPr id="238" name="Google Shape;238;p53"/>
          <p:cNvSpPr txBox="1"/>
          <p:nvPr>
            <p:ph idx="1" type="body"/>
          </p:nvPr>
        </p:nvSpPr>
        <p:spPr>
          <a:xfrm>
            <a:off x="360000" y="1191600"/>
            <a:ext cx="8430600" cy="30426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30200" lvl="1" marL="914400" rtl="0" algn="l">
              <a:lnSpc>
                <a:spcPct val="115000"/>
              </a:lnSpc>
              <a:spcBef>
                <a:spcPts val="0"/>
              </a:spcBef>
              <a:spcAft>
                <a:spcPts val="0"/>
              </a:spcAft>
              <a:buSzPts val="1600"/>
              <a:buChar char="○"/>
              <a:defRPr/>
            </a:lvl2pPr>
            <a:lvl3pPr indent="-330200" lvl="2" marL="1371600" rtl="0" algn="l">
              <a:lnSpc>
                <a:spcPct val="115000"/>
              </a:lnSpc>
              <a:spcBef>
                <a:spcPts val="0"/>
              </a:spcBef>
              <a:spcAft>
                <a:spcPts val="0"/>
              </a:spcAft>
              <a:buSzPts val="1600"/>
              <a:buChar char="■"/>
              <a:defRPr/>
            </a:lvl3pPr>
            <a:lvl4pPr indent="-330200" lvl="3" marL="1828800" rtl="0" algn="l">
              <a:lnSpc>
                <a:spcPct val="115000"/>
              </a:lnSpc>
              <a:spcBef>
                <a:spcPts val="0"/>
              </a:spcBef>
              <a:spcAft>
                <a:spcPts val="0"/>
              </a:spcAft>
              <a:buSzPts val="1600"/>
              <a:buChar char="●"/>
              <a:defRPr/>
            </a:lvl4pPr>
            <a:lvl5pPr indent="-330200" lvl="4" marL="2286000" rtl="0" algn="l">
              <a:lnSpc>
                <a:spcPct val="115000"/>
              </a:lnSpc>
              <a:spcBef>
                <a:spcPts val="0"/>
              </a:spcBef>
              <a:spcAft>
                <a:spcPts val="0"/>
              </a:spcAft>
              <a:buSzPts val="1600"/>
              <a:buChar char="○"/>
              <a:defRPr/>
            </a:lvl5pPr>
            <a:lvl6pPr indent="-330200" lvl="5" marL="2743200" rtl="0" algn="l">
              <a:lnSpc>
                <a:spcPct val="115000"/>
              </a:lnSpc>
              <a:spcBef>
                <a:spcPts val="0"/>
              </a:spcBef>
              <a:spcAft>
                <a:spcPts val="0"/>
              </a:spcAft>
              <a:buSzPts val="1600"/>
              <a:buChar char="■"/>
              <a:defRPr/>
            </a:lvl6pPr>
            <a:lvl7pPr indent="-330200" lvl="6" marL="3200400" rtl="0" algn="l">
              <a:lnSpc>
                <a:spcPct val="115000"/>
              </a:lnSpc>
              <a:spcBef>
                <a:spcPts val="0"/>
              </a:spcBef>
              <a:spcAft>
                <a:spcPts val="0"/>
              </a:spcAft>
              <a:buSzPts val="1600"/>
              <a:buChar char="●"/>
              <a:defRPr/>
            </a:lvl7pPr>
            <a:lvl8pPr indent="-330200" lvl="7" marL="3657600" rtl="0" algn="l">
              <a:lnSpc>
                <a:spcPct val="115000"/>
              </a:lnSpc>
              <a:spcBef>
                <a:spcPts val="0"/>
              </a:spcBef>
              <a:spcAft>
                <a:spcPts val="0"/>
              </a:spcAft>
              <a:buSzPts val="1600"/>
              <a:buChar char="○"/>
              <a:defRPr/>
            </a:lvl8pPr>
            <a:lvl9pPr indent="-330200" lvl="8" marL="4114800" rtl="0" algn="l">
              <a:lnSpc>
                <a:spcPct val="115000"/>
              </a:lnSpc>
              <a:spcBef>
                <a:spcPts val="0"/>
              </a:spcBef>
              <a:spcAft>
                <a:spcPts val="0"/>
              </a:spcAft>
              <a:buSzPts val="1600"/>
              <a:buChar char="■"/>
              <a:defRPr/>
            </a:lvl9pPr>
          </a:lstStyle>
          <a:p/>
        </p:txBody>
      </p:sp>
    </p:spTree>
  </p:cSld>
  <p:clrMapOvr>
    <a:masterClrMapping/>
  </p:clrMapOvr>
  <p:extLst>
    <p:ext uri="{DCECCB84-F9BA-43D5-87BE-67443E8EF086}">
      <p15:sldGuideLst>
        <p15:guide id="1" orient="horz" pos="401">
          <p15:clr>
            <a:srgbClr val="B7B7B7"/>
          </p15:clr>
        </p15:guide>
        <p15:guide id="2" orient="horz" pos="576">
          <p15:clr>
            <a:srgbClr val="B7B7B7"/>
          </p15:clr>
        </p15:guide>
        <p15:guide id="3" orient="horz" pos="751">
          <p15:clr>
            <a:srgbClr val="B7B7B7"/>
          </p15:clr>
        </p15:guide>
        <p15:guide id="4" orient="horz" pos="925">
          <p15:clr>
            <a:srgbClr val="B7B7B7"/>
          </p15:clr>
        </p15:guide>
        <p15:guide id="5" orient="horz" pos="1100">
          <p15:clr>
            <a:srgbClr val="B7B7B7"/>
          </p15:clr>
        </p15:guide>
        <p15:guide id="6" orient="horz" pos="1274">
          <p15:clr>
            <a:srgbClr val="B7B7B7"/>
          </p15:clr>
        </p15:guide>
        <p15:guide id="7" orient="horz" pos="1449">
          <p15:clr>
            <a:srgbClr val="B7B7B7"/>
          </p15:clr>
        </p15:guide>
        <p15:guide id="8" orient="horz" pos="1620">
          <p15:clr>
            <a:srgbClr val="B7B7B7"/>
          </p15:clr>
        </p15:guide>
        <p15:guide id="9" orient="horz" pos="1794">
          <p15:clr>
            <a:srgbClr val="B7B7B7"/>
          </p15:clr>
        </p15:guide>
        <p15:guide id="10" orient="horz" pos="1969">
          <p15:clr>
            <a:srgbClr val="B7B7B7"/>
          </p15:clr>
        </p15:guide>
        <p15:guide id="11" orient="horz" pos="2143">
          <p15:clr>
            <a:srgbClr val="B7B7B7"/>
          </p15:clr>
        </p15:guide>
        <p15:guide id="12" orient="horz" pos="2318">
          <p15:clr>
            <a:srgbClr val="B7B7B7"/>
          </p15:clr>
        </p15:guide>
        <p15:guide id="13" orient="horz" pos="2493">
          <p15:clr>
            <a:srgbClr val="B7B7B7"/>
          </p15:clr>
        </p15:guide>
        <p15:guide id="14" pos="2766">
          <p15:clr>
            <a:srgbClr val="FA7B17"/>
          </p15:clr>
        </p15:guide>
        <p15:guide id="15" pos="4377">
          <p15:clr>
            <a:srgbClr val="FA7B17"/>
          </p15:clr>
        </p15:guide>
        <p15:guide id="16" pos="1497">
          <p15:clr>
            <a:schemeClr val="accent1"/>
          </p15:clr>
        </p15:guide>
        <p15:guide id="17" pos="1610">
          <p15:clr>
            <a:srgbClr val="FA7B17"/>
          </p15:clr>
        </p15:guide>
        <p15:guide id="18" pos="2994">
          <p15:clr>
            <a:srgbClr val="FA7B17"/>
          </p15:clr>
        </p15:guide>
        <p15:guide id="19" pos="4150">
          <p15:clr>
            <a:srgbClr val="FA7B17"/>
          </p15:clr>
        </p15:guide>
        <p15:guide id="20" pos="2880">
          <p15:clr>
            <a:srgbClr val="7E24D5"/>
          </p15:clr>
        </p15:guide>
        <p15:guide id="21" pos="4264">
          <p15:clr>
            <a:srgbClr val="7E24D5"/>
          </p15:clr>
        </p15:guide>
        <p15:guide id="22" pos="1383">
          <p15:clr>
            <a:srgbClr val="FA7B17"/>
          </p15:clr>
        </p15:guide>
        <p15:guide id="23" pos="1958">
          <p15:clr>
            <a:srgbClr val="38BD60"/>
          </p15:clr>
        </p15:guide>
        <p15:guide id="24" pos="3802">
          <p15:clr>
            <a:schemeClr val="accent4"/>
          </p15:clr>
        </p15:guide>
        <p15:guide id="25" pos="1846">
          <p15:clr>
            <a:srgbClr val="FA7B17"/>
          </p15:clr>
        </p15:guide>
        <p15:guide id="26" pos="2073">
          <p15:clr>
            <a:srgbClr val="FA7B17"/>
          </p15:clr>
        </p15:guide>
        <p15:guide id="27" pos="3689">
          <p15:clr>
            <a:srgbClr val="FA7B17"/>
          </p15:clr>
        </p15:guide>
        <p15:guide id="28" pos="3914">
          <p15:clr>
            <a:srgbClr val="FA7B17"/>
          </p15:clr>
        </p15:guide>
        <p15:guide id="29" orient="horz" pos="2667">
          <p15:clr>
            <a:srgbClr val="CCCCCC"/>
          </p15:clr>
        </p15:guide>
        <p15:guide id="30" orient="horz" pos="2842">
          <p15:clr>
            <a:srgbClr val="CCCCC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39" name="Shape 239"/>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55"/>
          <p:cNvSpPr txBox="1"/>
          <p:nvPr>
            <p:ph type="title"/>
          </p:nvPr>
        </p:nvSpPr>
        <p:spPr>
          <a:xfrm>
            <a:off x="311700" y="445025"/>
            <a:ext cx="85206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2" name="Google Shape;242;p55"/>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0"/>
              </a:spcBef>
              <a:spcAft>
                <a:spcPts val="0"/>
              </a:spcAft>
              <a:buSzPts val="1600"/>
              <a:buChar char="●"/>
              <a:defRPr/>
            </a:lvl1pPr>
            <a:lvl2pPr indent="-330200" lvl="1" marL="914400" rtl="0" algn="l">
              <a:lnSpc>
                <a:spcPct val="100000"/>
              </a:lnSpc>
              <a:spcBef>
                <a:spcPts val="0"/>
              </a:spcBef>
              <a:spcAft>
                <a:spcPts val="0"/>
              </a:spcAft>
              <a:buSzPts val="1600"/>
              <a:buChar char="○"/>
              <a:defRPr/>
            </a:lvl2pPr>
            <a:lvl3pPr indent="-330200" lvl="2" marL="1371600" rtl="0" algn="l">
              <a:lnSpc>
                <a:spcPct val="100000"/>
              </a:lnSpc>
              <a:spcBef>
                <a:spcPts val="0"/>
              </a:spcBef>
              <a:spcAft>
                <a:spcPts val="0"/>
              </a:spcAft>
              <a:buSzPts val="1600"/>
              <a:buChar char="■"/>
              <a:defRPr/>
            </a:lvl3pPr>
            <a:lvl4pPr indent="-330200" lvl="3" marL="1828800" rtl="0" algn="l">
              <a:lnSpc>
                <a:spcPct val="100000"/>
              </a:lnSpc>
              <a:spcBef>
                <a:spcPts val="0"/>
              </a:spcBef>
              <a:spcAft>
                <a:spcPts val="0"/>
              </a:spcAft>
              <a:buSzPts val="1600"/>
              <a:buChar char="●"/>
              <a:defRPr/>
            </a:lvl4pPr>
            <a:lvl5pPr indent="-330200" lvl="4" marL="2286000" rtl="0" algn="l">
              <a:lnSpc>
                <a:spcPct val="100000"/>
              </a:lnSpc>
              <a:spcBef>
                <a:spcPts val="0"/>
              </a:spcBef>
              <a:spcAft>
                <a:spcPts val="0"/>
              </a:spcAft>
              <a:buSzPts val="1600"/>
              <a:buChar char="○"/>
              <a:defRPr/>
            </a:lvl5pPr>
            <a:lvl6pPr indent="-330200" lvl="5" marL="2743200" rtl="0" algn="l">
              <a:lnSpc>
                <a:spcPct val="100000"/>
              </a:lnSpc>
              <a:spcBef>
                <a:spcPts val="0"/>
              </a:spcBef>
              <a:spcAft>
                <a:spcPts val="0"/>
              </a:spcAft>
              <a:buSzPts val="1600"/>
              <a:buChar char="■"/>
              <a:defRPr/>
            </a:lvl6pPr>
            <a:lvl7pPr indent="-330200" lvl="6" marL="3200400" rtl="0" algn="l">
              <a:lnSpc>
                <a:spcPct val="100000"/>
              </a:lnSpc>
              <a:spcBef>
                <a:spcPts val="0"/>
              </a:spcBef>
              <a:spcAft>
                <a:spcPts val="0"/>
              </a:spcAft>
              <a:buSzPts val="1600"/>
              <a:buChar char="●"/>
              <a:defRPr/>
            </a:lvl7pPr>
            <a:lvl8pPr indent="-330200" lvl="7" marL="3657600" rtl="0" algn="l">
              <a:lnSpc>
                <a:spcPct val="100000"/>
              </a:lnSpc>
              <a:spcBef>
                <a:spcPts val="0"/>
              </a:spcBef>
              <a:spcAft>
                <a:spcPts val="0"/>
              </a:spcAft>
              <a:buSzPts val="1600"/>
              <a:buChar char="○"/>
              <a:defRPr/>
            </a:lvl8pPr>
            <a:lvl9pPr indent="-330200" lvl="8" marL="4114800" rtl="0" algn="l">
              <a:lnSpc>
                <a:spcPct val="100000"/>
              </a:lnSpc>
              <a:spcBef>
                <a:spcPts val="0"/>
              </a:spcBef>
              <a:spcAft>
                <a:spcPts val="0"/>
              </a:spcAft>
              <a:buSzPts val="1600"/>
              <a:buChar char="■"/>
              <a:defRPr/>
            </a:lvl9pPr>
          </a:lstStyle>
          <a:p/>
        </p:txBody>
      </p:sp>
      <p:sp>
        <p:nvSpPr>
          <p:cNvPr id="243" name="Google Shape;243;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2.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6" Type="http://schemas.openxmlformats.org/officeDocument/2006/relationships/slideLayout" Target="../slideLayouts/slideLayout50.xml"/><Relationship Id="rId25" Type="http://schemas.openxmlformats.org/officeDocument/2006/relationships/slideLayout" Target="../slideLayouts/slideLayout49.xml"/><Relationship Id="rId28" Type="http://schemas.openxmlformats.org/officeDocument/2006/relationships/slideLayout" Target="../slideLayouts/slideLayout52.xml"/><Relationship Id="rId27" Type="http://schemas.openxmlformats.org/officeDocument/2006/relationships/slideLayout" Target="../slideLayouts/slideLayout51.xml"/><Relationship Id="rId5" Type="http://schemas.openxmlformats.org/officeDocument/2006/relationships/slideLayout" Target="../slideLayouts/slideLayout29.xml"/><Relationship Id="rId6" Type="http://schemas.openxmlformats.org/officeDocument/2006/relationships/slideLayout" Target="../slideLayouts/slideLayout30.xml"/><Relationship Id="rId29" Type="http://schemas.openxmlformats.org/officeDocument/2006/relationships/theme" Target="../theme/theme3.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chemeClr val="accent3"/>
          </p15:clr>
        </p15:guide>
        <p15:guide id="2" orient="horz" pos="227">
          <p15:clr>
            <a:schemeClr val="accent3"/>
          </p15:clr>
        </p15:guide>
        <p15:guide id="3" orient="horz" pos="3013">
          <p15:clr>
            <a:schemeClr val="accent3"/>
          </p15:clr>
        </p15:guide>
        <p15:guide id="4" pos="5533">
          <p15:clr>
            <a:schemeClr val="accent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27"/>
          <p:cNvSpPr txBox="1"/>
          <p:nvPr>
            <p:ph type="title"/>
          </p:nvPr>
        </p:nvSpPr>
        <p:spPr>
          <a:xfrm>
            <a:off x="367025" y="367025"/>
            <a:ext cx="8417100" cy="534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2800"/>
              <a:buFont typeface="Montserrat Black"/>
              <a:buNone/>
              <a:defRPr b="0" i="0" sz="2800" u="none" cap="none" strike="noStrike">
                <a:solidFill>
                  <a:srgbClr val="000000"/>
                </a:solidFill>
                <a:latin typeface="Montserrat Black"/>
                <a:ea typeface="Montserrat Black"/>
                <a:cs typeface="Montserrat Black"/>
                <a:sym typeface="Montserrat Black"/>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27"/>
          <p:cNvSpPr txBox="1"/>
          <p:nvPr>
            <p:ph idx="1" type="body"/>
          </p:nvPr>
        </p:nvSpPr>
        <p:spPr>
          <a:xfrm>
            <a:off x="367025" y="973450"/>
            <a:ext cx="8417100" cy="3447000"/>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1pPr>
            <a:lvl2pPr indent="-330200" lvl="1" marL="9144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2pPr>
            <a:lvl3pPr indent="-330200" lvl="2" marL="13716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3pPr>
            <a:lvl4pPr indent="-330200" lvl="3" marL="18288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4pPr>
            <a:lvl5pPr indent="-330200" lvl="4" marL="22860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5pPr>
            <a:lvl6pPr indent="-330200" lvl="5" marL="27432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6pPr>
            <a:lvl7pPr indent="-330200" lvl="6" marL="32004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7pPr>
            <a:lvl8pPr indent="-330200" lvl="7" marL="36576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8pPr>
            <a:lvl9pPr indent="-330200" lvl="8" marL="41148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27">
          <p15:clr>
            <a:srgbClr val="FF0000"/>
          </p15:clr>
        </p15:guide>
        <p15:guide id="2" orient="horz" pos="227">
          <p15:clr>
            <a:srgbClr val="FF0000"/>
          </p15:clr>
        </p15:guide>
        <p15:guide id="3" orient="horz" pos="3013">
          <p15:clr>
            <a:srgbClr val="FF0000"/>
          </p15:clr>
        </p15:guide>
        <p15:guide id="4" pos="5533">
          <p15:clr>
            <a:srgbClr val="FF000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hyperlink" Target="https://docs.google.com/document/d/1BA15Bij8qp5Cn_7_Ju7ifVXv4JDF7QzH/edit#%22" TargetMode="External"/><Relationship Id="rId5"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4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5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74.png"/><Relationship Id="rId9" Type="http://schemas.openxmlformats.org/officeDocument/2006/relationships/image" Target="../media/image45.png"/><Relationship Id="rId5" Type="http://schemas.openxmlformats.org/officeDocument/2006/relationships/hyperlink" Target="https://mars.algoritmika.org/test-lesson/task?task=1430&amp;track=1&amp;level=2&amp;lang=ru-RU" TargetMode="External"/><Relationship Id="rId6" Type="http://schemas.openxmlformats.org/officeDocument/2006/relationships/hyperlink" Target="https://lms.alg.academy/task-preview/11861?track=1&amp;position=1" TargetMode="External"/><Relationship Id="rId7" Type="http://schemas.openxmlformats.org/officeDocument/2006/relationships/image" Target="../media/image28.png"/><Relationship Id="rId8" Type="http://schemas.openxmlformats.org/officeDocument/2006/relationships/image" Target="../media/image48.png"/><Relationship Id="rId10"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8.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image" Target="../media/image74.png"/><Relationship Id="rId9" Type="http://schemas.openxmlformats.org/officeDocument/2006/relationships/image" Target="../media/image45.png"/><Relationship Id="rId5" Type="http://schemas.openxmlformats.org/officeDocument/2006/relationships/hyperlink" Target="https://mars.algoritmika.org/test-lesson/task?task=1430&amp;track=1&amp;level=2&amp;lang=ru-RU" TargetMode="External"/><Relationship Id="rId6" Type="http://schemas.openxmlformats.org/officeDocument/2006/relationships/hyperlink" Target="https://lms.alg.academy/task-preview/11862?track=1&amp;position=1" TargetMode="External"/><Relationship Id="rId7" Type="http://schemas.openxmlformats.org/officeDocument/2006/relationships/image" Target="../media/image28.png"/><Relationship Id="rId8" Type="http://schemas.openxmlformats.org/officeDocument/2006/relationships/image" Target="../media/image48.png"/><Relationship Id="rId10"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6.xml"/><Relationship Id="rId3" Type="http://schemas.openxmlformats.org/officeDocument/2006/relationships/image" Target="../media/image28.png"/><Relationship Id="rId4" Type="http://schemas.openxmlformats.org/officeDocument/2006/relationships/image" Target="../media/image71.png"/><Relationship Id="rId5" Type="http://schemas.openxmlformats.org/officeDocument/2006/relationships/image" Target="../media/image89.jpg"/><Relationship Id="rId6" Type="http://schemas.openxmlformats.org/officeDocument/2006/relationships/image" Target="../media/image5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7.xml"/><Relationship Id="rId3" Type="http://schemas.openxmlformats.org/officeDocument/2006/relationships/image" Target="../media/image28.png"/><Relationship Id="rId4" Type="http://schemas.openxmlformats.org/officeDocument/2006/relationships/image" Target="../media/image71.png"/><Relationship Id="rId5" Type="http://schemas.openxmlformats.org/officeDocument/2006/relationships/image" Target="../media/image8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8.xml"/><Relationship Id="rId3" Type="http://schemas.openxmlformats.org/officeDocument/2006/relationships/image" Target="../media/image28.png"/><Relationship Id="rId4" Type="http://schemas.openxmlformats.org/officeDocument/2006/relationships/image" Target="../media/image71.png"/><Relationship Id="rId5" Type="http://schemas.openxmlformats.org/officeDocument/2006/relationships/image" Target="../media/image89.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9.xml"/><Relationship Id="rId3" Type="http://schemas.openxmlformats.org/officeDocument/2006/relationships/image" Target="../media/image28.png"/><Relationship Id="rId4" Type="http://schemas.openxmlformats.org/officeDocument/2006/relationships/image" Target="../media/image71.png"/><Relationship Id="rId5" Type="http://schemas.openxmlformats.org/officeDocument/2006/relationships/image" Target="../media/image53.png"/><Relationship Id="rId6"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4.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 Id="rId3" Type="http://schemas.openxmlformats.org/officeDocument/2006/relationships/image" Target="../media/image63.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2.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3.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4.xml"/><Relationship Id="rId3" Type="http://schemas.openxmlformats.org/officeDocument/2006/relationships/image" Target="../media/image63.png"/><Relationship Id="rId4" Type="http://schemas.openxmlformats.org/officeDocument/2006/relationships/image" Target="../media/image58.png"/><Relationship Id="rId5" Type="http://schemas.openxmlformats.org/officeDocument/2006/relationships/image" Target="../media/image6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 Id="rId3" Type="http://schemas.openxmlformats.org/officeDocument/2006/relationships/image" Target="../media/image63.png"/><Relationship Id="rId4" Type="http://schemas.openxmlformats.org/officeDocument/2006/relationships/image" Target="../media/image60.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73.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9.xml"/><Relationship Id="rId3" Type="http://schemas.openxmlformats.org/officeDocument/2006/relationships/image" Target="../media/image72.png"/><Relationship Id="rId4" Type="http://schemas.openxmlformats.org/officeDocument/2006/relationships/image" Target="../media/image82.png"/><Relationship Id="rId5" Type="http://schemas.openxmlformats.org/officeDocument/2006/relationships/image" Target="../media/image7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1.xml"/><Relationship Id="rId3" Type="http://schemas.openxmlformats.org/officeDocument/2006/relationships/image" Target="../media/image68.png"/><Relationship Id="rId4" Type="http://schemas.openxmlformats.org/officeDocument/2006/relationships/image" Target="../media/image62.jpg"/><Relationship Id="rId5" Type="http://schemas.openxmlformats.org/officeDocument/2006/relationships/image" Target="../media/image75.png"/><Relationship Id="rId6"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5.xml"/><Relationship Id="rId3" Type="http://schemas.openxmlformats.org/officeDocument/2006/relationships/image" Target="../media/image79.png"/><Relationship Id="rId4" Type="http://schemas.openxmlformats.org/officeDocument/2006/relationships/image" Target="../media/image87.png"/><Relationship Id="rId5"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6.xml"/><Relationship Id="rId3" Type="http://schemas.openxmlformats.org/officeDocument/2006/relationships/image" Target="../media/image88.png"/><Relationship Id="rId4" Type="http://schemas.openxmlformats.org/officeDocument/2006/relationships/image" Target="../media/image7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8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7" name="Shape 247"/>
        <p:cNvGrpSpPr/>
        <p:nvPr/>
      </p:nvGrpSpPr>
      <p:grpSpPr>
        <a:xfrm>
          <a:off x="0" y="0"/>
          <a:ext cx="0" cy="0"/>
          <a:chOff x="0" y="0"/>
          <a:chExt cx="0" cy="0"/>
        </a:xfrm>
      </p:grpSpPr>
      <p:sp>
        <p:nvSpPr>
          <p:cNvPr id="248" name="Google Shape;248;p56"/>
          <p:cNvSpPr txBox="1"/>
          <p:nvPr/>
        </p:nvSpPr>
        <p:spPr>
          <a:xfrm>
            <a:off x="360000" y="1820080"/>
            <a:ext cx="4212000" cy="489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Module</a:t>
            </a:r>
            <a:r>
              <a:rPr lang="en" sz="2400">
                <a:solidFill>
                  <a:srgbClr val="FFFFFF"/>
                </a:solidFill>
                <a:latin typeface="Montserrat"/>
                <a:ea typeface="Montserrat"/>
                <a:cs typeface="Montserrat"/>
                <a:sym typeface="Montserrat"/>
              </a:rPr>
              <a:t> 1. Lesson 1.</a:t>
            </a:r>
            <a:endParaRPr sz="2400">
              <a:solidFill>
                <a:srgbClr val="FFFFFF"/>
              </a:solidFill>
              <a:latin typeface="Montserrat"/>
              <a:ea typeface="Montserrat"/>
              <a:cs typeface="Montserrat"/>
              <a:sym typeface="Montserrat"/>
            </a:endParaRPr>
          </a:p>
        </p:txBody>
      </p:sp>
      <p:sp>
        <p:nvSpPr>
          <p:cNvPr id="249" name="Google Shape;249;p56"/>
          <p:cNvSpPr txBox="1"/>
          <p:nvPr/>
        </p:nvSpPr>
        <p:spPr>
          <a:xfrm>
            <a:off x="360000" y="2309124"/>
            <a:ext cx="8424000" cy="630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4000">
                <a:solidFill>
                  <a:srgbClr val="FFFFFF"/>
                </a:solidFill>
                <a:latin typeface="Montserrat ExtraBold"/>
                <a:ea typeface="Montserrat ExtraBold"/>
                <a:cs typeface="Montserrat ExtraBold"/>
                <a:sym typeface="Montserrat ExtraBold"/>
              </a:rPr>
              <a:t>Review. </a:t>
            </a:r>
            <a:endParaRPr sz="40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4000">
                <a:solidFill>
                  <a:srgbClr val="FFFFFF"/>
                </a:solidFill>
                <a:latin typeface="Montserrat ExtraBold"/>
                <a:ea typeface="Montserrat ExtraBold"/>
                <a:cs typeface="Montserrat ExtraBold"/>
                <a:sym typeface="Montserrat ExtraBold"/>
              </a:rPr>
              <a:t>Exception handling</a:t>
            </a:r>
            <a:endParaRPr sz="4000">
              <a:solidFill>
                <a:srgbClr val="FFFFFF"/>
              </a:solidFill>
              <a:latin typeface="Montserrat ExtraBold"/>
              <a:ea typeface="Montserrat ExtraBold"/>
              <a:cs typeface="Montserrat ExtraBold"/>
              <a:sym typeface="Montserrat ExtraBold"/>
            </a:endParaRPr>
          </a:p>
        </p:txBody>
      </p:sp>
      <p:sp>
        <p:nvSpPr>
          <p:cNvPr id="250" name="Google Shape;250;p56"/>
          <p:cNvSpPr txBox="1"/>
          <p:nvPr/>
        </p:nvSpPr>
        <p:spPr>
          <a:xfrm>
            <a:off x="360001" y="4383136"/>
            <a:ext cx="1987500" cy="63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rgbClr val="FFFFFF"/>
                </a:solidFill>
                <a:latin typeface="Montserrat ExtraBold"/>
                <a:ea typeface="Montserrat ExtraBold"/>
                <a:cs typeface="Montserrat ExtraBold"/>
                <a:sym typeface="Montserrat ExtraBold"/>
              </a:rPr>
              <a:t>Link to guidelines</a:t>
            </a:r>
            <a:endParaRPr sz="1200">
              <a:solidFill>
                <a:srgbClr val="FFFFFF"/>
              </a:solidFill>
              <a:latin typeface="Montserrat ExtraBold"/>
              <a:ea typeface="Montserrat ExtraBold"/>
              <a:cs typeface="Montserrat ExtraBold"/>
              <a:sym typeface="Montserrat ExtraBold"/>
            </a:endParaRPr>
          </a:p>
        </p:txBody>
      </p:sp>
      <p:pic>
        <p:nvPicPr>
          <p:cNvPr id="251" name="Google Shape;251;p56"/>
          <p:cNvPicPr preferRelativeResize="0"/>
          <p:nvPr/>
        </p:nvPicPr>
        <p:blipFill>
          <a:blip r:embed="rId3">
            <a:alphaModFix/>
          </a:blip>
          <a:stretch>
            <a:fillRect/>
          </a:stretch>
        </p:blipFill>
        <p:spPr>
          <a:xfrm>
            <a:off x="2224994" y="4584597"/>
            <a:ext cx="266925" cy="247725"/>
          </a:xfrm>
          <a:prstGeom prst="rect">
            <a:avLst/>
          </a:prstGeom>
          <a:noFill/>
          <a:ln>
            <a:noFill/>
          </a:ln>
        </p:spPr>
      </p:pic>
      <p:sp>
        <p:nvSpPr>
          <p:cNvPr id="252" name="Google Shape;252;p56">
            <a:hlinkClick r:id="rId4"/>
          </p:cNvPr>
          <p:cNvSpPr/>
          <p:nvPr/>
        </p:nvSpPr>
        <p:spPr>
          <a:xfrm>
            <a:off x="360010" y="4417416"/>
            <a:ext cx="2211900" cy="39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6"/>
          <p:cNvSpPr/>
          <p:nvPr/>
        </p:nvSpPr>
        <p:spPr>
          <a:xfrm>
            <a:off x="0" y="0"/>
            <a:ext cx="9144000" cy="129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6"/>
          <p:cNvSpPr txBox="1"/>
          <p:nvPr/>
        </p:nvSpPr>
        <p:spPr>
          <a:xfrm>
            <a:off x="3761400" y="360000"/>
            <a:ext cx="4842600" cy="510900"/>
          </a:xfrm>
          <a:prstGeom prst="rect">
            <a:avLst/>
          </a:prstGeom>
          <a:noFill/>
          <a:ln>
            <a:noFill/>
          </a:ln>
        </p:spPr>
        <p:txBody>
          <a:bodyPr anchorCtr="0" anchor="ctr" bIns="0" lIns="91425" spcFirstLastPara="1" rIns="91425" wrap="square" tIns="0">
            <a:noAutofit/>
          </a:bodyPr>
          <a:lstStyle/>
          <a:p>
            <a:pPr indent="0" lvl="0" marL="0" rtl="0" algn="r">
              <a:spcBef>
                <a:spcPts val="0"/>
              </a:spcBef>
              <a:spcAft>
                <a:spcPts val="0"/>
              </a:spcAft>
              <a:buNone/>
            </a:pPr>
            <a:r>
              <a:rPr lang="en">
                <a:solidFill>
                  <a:srgbClr val="833AE0"/>
                </a:solidFill>
                <a:latin typeface="Montserrat SemiBold"/>
                <a:ea typeface="Montserrat SemiBold"/>
                <a:cs typeface="Montserrat SemiBold"/>
                <a:sym typeface="Montserrat SemiBold"/>
              </a:rPr>
              <a:t>International school of</a:t>
            </a:r>
            <a:endParaRPr>
              <a:solidFill>
                <a:srgbClr val="833AE0"/>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en">
                <a:solidFill>
                  <a:srgbClr val="833AE0"/>
                </a:solidFill>
                <a:latin typeface="Montserrat SemiBold"/>
                <a:ea typeface="Montserrat SemiBold"/>
                <a:cs typeface="Montserrat SemiBold"/>
                <a:sym typeface="Montserrat SemiBold"/>
              </a:rPr>
              <a:t>programming for kids</a:t>
            </a:r>
            <a:endParaRPr>
              <a:solidFill>
                <a:srgbClr val="833AE0"/>
              </a:solidFill>
              <a:latin typeface="Montserrat SemiBold"/>
              <a:ea typeface="Montserrat SemiBold"/>
              <a:cs typeface="Montserrat SemiBold"/>
              <a:sym typeface="Montserrat SemiBold"/>
            </a:endParaRPr>
          </a:p>
        </p:txBody>
      </p:sp>
      <p:pic>
        <p:nvPicPr>
          <p:cNvPr id="255" name="Google Shape;255;p56"/>
          <p:cNvPicPr preferRelativeResize="0"/>
          <p:nvPr/>
        </p:nvPicPr>
        <p:blipFill>
          <a:blip r:embed="rId5">
            <a:alphaModFix/>
          </a:blip>
          <a:stretch>
            <a:fillRect/>
          </a:stretch>
        </p:blipFill>
        <p:spPr>
          <a:xfrm>
            <a:off x="540000" y="360000"/>
            <a:ext cx="3053750" cy="671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nvSpPr>
        <p:spPr>
          <a:xfrm>
            <a:off x="303975" y="175175"/>
            <a:ext cx="72351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highlight>
                  <a:schemeClr val="lt1"/>
                </a:highlight>
                <a:latin typeface="Montserrat ExtraBold"/>
                <a:ea typeface="Montserrat ExtraBold"/>
                <a:cs typeface="Montserrat ExtraBold"/>
                <a:sym typeface="Montserrat ExtraBold"/>
              </a:rPr>
              <a:t>Welcome, developers!</a:t>
            </a:r>
            <a:endParaRPr sz="2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800">
              <a:highlight>
                <a:srgbClr val="FFFFFF"/>
              </a:highlight>
              <a:latin typeface="Montserrat ExtraBold"/>
              <a:ea typeface="Montserrat ExtraBold"/>
              <a:cs typeface="Montserrat ExtraBold"/>
              <a:sym typeface="Montserrat ExtraBold"/>
            </a:endParaRPr>
          </a:p>
        </p:txBody>
      </p:sp>
      <p:grpSp>
        <p:nvGrpSpPr>
          <p:cNvPr id="394" name="Google Shape;394;p65"/>
          <p:cNvGrpSpPr/>
          <p:nvPr/>
        </p:nvGrpSpPr>
        <p:grpSpPr>
          <a:xfrm>
            <a:off x="7814798" y="175164"/>
            <a:ext cx="1162236" cy="4798825"/>
            <a:chOff x="4572000" y="241250"/>
            <a:chExt cx="1263300" cy="4798825"/>
          </a:xfrm>
        </p:grpSpPr>
        <p:sp>
          <p:nvSpPr>
            <p:cNvPr id="395" name="Google Shape;395;p65"/>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5"/>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65"/>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p:txBody>
      </p:sp>
      <p:pic>
        <p:nvPicPr>
          <p:cNvPr id="398" name="Google Shape;398;p65"/>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99" name="Google Shape;399;p6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3" name="Google Shape;403;p65"/>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404" name="Google Shape;404;p65"/>
          <p:cNvSpPr txBox="1"/>
          <p:nvPr/>
        </p:nvSpPr>
        <p:spPr>
          <a:xfrm>
            <a:off x="236475" y="806225"/>
            <a:ext cx="5779500" cy="335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Montserrat"/>
                <a:ea typeface="Montserrat"/>
                <a:cs typeface="Montserrat"/>
                <a:sym typeface="Montserrat"/>
              </a:rPr>
              <a:t>Difficult but interesting work tasks await you.</a:t>
            </a:r>
            <a:endParaRPr sz="1800">
              <a:latin typeface="Montserrat"/>
              <a:ea typeface="Montserrat"/>
              <a:cs typeface="Montserrat"/>
              <a:sym typeface="Montserrat"/>
            </a:endParaRPr>
          </a:p>
          <a:p>
            <a:pPr indent="0" lvl="0" marL="0" rtl="0" algn="l">
              <a:spcBef>
                <a:spcPts val="1000"/>
              </a:spcBef>
              <a:spcAft>
                <a:spcPts val="0"/>
              </a:spcAft>
              <a:buNone/>
            </a:pPr>
            <a:r>
              <a:rPr lang="en" sz="1800">
                <a:latin typeface="Montserrat"/>
                <a:ea typeface="Montserrat"/>
                <a:cs typeface="Montserrat"/>
                <a:sym typeface="Montserrat"/>
              </a:rPr>
              <a:t>In order to cope with everything and not let your customers down, you need to know not only the basic Python constructions, but some other developer tools as well.</a:t>
            </a:r>
            <a:endParaRPr sz="1800">
              <a:latin typeface="Montserrat"/>
              <a:ea typeface="Montserrat"/>
              <a:cs typeface="Montserrat"/>
              <a:sym typeface="Montserrat"/>
            </a:endParaRPr>
          </a:p>
          <a:p>
            <a:pPr indent="0" lvl="0" marL="0" rtl="0" algn="l">
              <a:spcBef>
                <a:spcPts val="1000"/>
              </a:spcBef>
              <a:spcAft>
                <a:spcPts val="0"/>
              </a:spcAft>
              <a:buNone/>
            </a:pPr>
            <a:r>
              <a:t/>
            </a:r>
            <a:endParaRPr sz="1800">
              <a:latin typeface="Montserrat"/>
              <a:ea typeface="Montserrat"/>
              <a:cs typeface="Montserrat"/>
              <a:sym typeface="Montserrat"/>
            </a:endParaRPr>
          </a:p>
          <a:p>
            <a:pPr indent="0" lvl="0" marL="0" rtl="0" algn="l">
              <a:spcBef>
                <a:spcPts val="1000"/>
              </a:spcBef>
              <a:spcAft>
                <a:spcPts val="0"/>
              </a:spcAft>
              <a:buNone/>
            </a:pPr>
            <a:r>
              <a:t/>
            </a:r>
            <a:endParaRPr sz="1800">
              <a:latin typeface="Montserrat"/>
              <a:ea typeface="Montserrat"/>
              <a:cs typeface="Montserrat"/>
              <a:sym typeface="Montserrat"/>
            </a:endParaRPr>
          </a:p>
          <a:p>
            <a:pPr indent="0" lvl="0" marL="0" rtl="0" algn="l">
              <a:spcBef>
                <a:spcPts val="1000"/>
              </a:spcBef>
              <a:spcAft>
                <a:spcPts val="0"/>
              </a:spcAft>
              <a:buNone/>
            </a:pPr>
            <a:r>
              <a:t/>
            </a:r>
            <a:endParaRPr sz="1800">
              <a:latin typeface="Montserrat"/>
              <a:ea typeface="Montserrat"/>
              <a:cs typeface="Montserrat"/>
              <a:sym typeface="Montserrat"/>
            </a:endParaRPr>
          </a:p>
          <a:p>
            <a:pPr indent="0" lvl="0" marL="0" rtl="0" algn="l">
              <a:spcBef>
                <a:spcPts val="1000"/>
              </a:spcBef>
              <a:spcAft>
                <a:spcPts val="1000"/>
              </a:spcAft>
              <a:buNone/>
            </a:pPr>
            <a:r>
              <a:rPr i="1" lang="en" sz="1800">
                <a:latin typeface="Montserrat"/>
                <a:ea typeface="Montserrat"/>
                <a:cs typeface="Montserrat"/>
                <a:sym typeface="Montserrat"/>
              </a:rPr>
              <a:t>Ready</a:t>
            </a:r>
            <a:r>
              <a:rPr i="1" lang="en" sz="1800">
                <a:latin typeface="Montserrat"/>
                <a:ea typeface="Montserrat"/>
                <a:cs typeface="Montserrat"/>
                <a:sym typeface="Montserrat"/>
              </a:rPr>
              <a:t>?</a:t>
            </a:r>
            <a:endParaRPr i="1" sz="1800">
              <a:latin typeface="Montserrat"/>
              <a:ea typeface="Montserrat"/>
              <a:cs typeface="Montserrat"/>
              <a:sym typeface="Montserrat"/>
            </a:endParaRPr>
          </a:p>
        </p:txBody>
      </p:sp>
      <p:sp>
        <p:nvSpPr>
          <p:cNvPr id="405" name="Google Shape;405;p65"/>
          <p:cNvSpPr txBox="1"/>
          <p:nvPr/>
        </p:nvSpPr>
        <p:spPr>
          <a:xfrm>
            <a:off x="4393625" y="2985200"/>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sp>
        <p:nvSpPr>
          <p:cNvPr id="406" name="Google Shape;406;p65"/>
          <p:cNvSpPr txBox="1"/>
          <p:nvPr/>
        </p:nvSpPr>
        <p:spPr>
          <a:xfrm>
            <a:off x="5910650" y="4232125"/>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a:ea typeface="Montserrat"/>
                <a:cs typeface="Montserrat"/>
                <a:sym typeface="Montserrat"/>
              </a:rPr>
              <a:t>Cole,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i="1" lang="en" sz="900">
                <a:solidFill>
                  <a:schemeClr val="dk1"/>
                </a:solidFill>
                <a:latin typeface="Montserrat"/>
                <a:ea typeface="Montserrat"/>
                <a:cs typeface="Montserrat"/>
                <a:sym typeface="Montserrat"/>
              </a:rPr>
              <a:t>senior developer</a:t>
            </a:r>
            <a:endParaRPr i="1" sz="1100">
              <a:latin typeface="Montserrat"/>
              <a:ea typeface="Montserrat"/>
              <a:cs typeface="Montserrat"/>
              <a:sym typeface="Montserrat"/>
            </a:endParaRPr>
          </a:p>
        </p:txBody>
      </p:sp>
      <p:pic>
        <p:nvPicPr>
          <p:cNvPr id="407" name="Google Shape;407;p65"/>
          <p:cNvPicPr preferRelativeResize="0"/>
          <p:nvPr/>
        </p:nvPicPr>
        <p:blipFill rotWithShape="1">
          <a:blip r:embed="rId5">
            <a:alphaModFix/>
          </a:blip>
          <a:srcRect b="19087" l="2249" r="63769" t="54901"/>
          <a:stretch/>
        </p:blipFill>
        <p:spPr>
          <a:xfrm>
            <a:off x="5856262" y="2424013"/>
            <a:ext cx="1643551" cy="1756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txBox="1"/>
          <p:nvPr/>
        </p:nvSpPr>
        <p:spPr>
          <a:xfrm>
            <a:off x="360000" y="175175"/>
            <a:ext cx="7065300" cy="50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highlight>
                  <a:srgbClr val="FFFFFF"/>
                </a:highlight>
                <a:latin typeface="Montserrat ExtraBold"/>
                <a:ea typeface="Montserrat ExtraBold"/>
                <a:cs typeface="Montserrat ExtraBold"/>
                <a:sym typeface="Montserrat ExtraBold"/>
              </a:rPr>
              <a:t>The goal of the work day is</a:t>
            </a:r>
            <a:endParaRPr sz="3000">
              <a:highlight>
                <a:srgbClr val="FFFFFF"/>
              </a:highlight>
              <a:latin typeface="Montserrat ExtraBold"/>
              <a:ea typeface="Montserrat ExtraBold"/>
              <a:cs typeface="Montserrat ExtraBold"/>
              <a:sym typeface="Montserrat ExtraBold"/>
            </a:endParaRPr>
          </a:p>
        </p:txBody>
      </p:sp>
      <p:grpSp>
        <p:nvGrpSpPr>
          <p:cNvPr id="413" name="Google Shape;413;p66"/>
          <p:cNvGrpSpPr/>
          <p:nvPr/>
        </p:nvGrpSpPr>
        <p:grpSpPr>
          <a:xfrm>
            <a:off x="7814798" y="175164"/>
            <a:ext cx="1162236" cy="4798825"/>
            <a:chOff x="4572000" y="241250"/>
            <a:chExt cx="1263300" cy="4798825"/>
          </a:xfrm>
        </p:grpSpPr>
        <p:sp>
          <p:nvSpPr>
            <p:cNvPr id="414" name="Google Shape;414;p66"/>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6"/>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66"/>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417" name="Google Shape;417;p6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66"/>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422" name="Google Shape;422;p66"/>
          <p:cNvSpPr txBox="1"/>
          <p:nvPr/>
        </p:nvSpPr>
        <p:spPr>
          <a:xfrm>
            <a:off x="403075" y="2255725"/>
            <a:ext cx="70653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highlight>
                  <a:srgbClr val="FFFFFF"/>
                </a:highlight>
                <a:latin typeface="Montserrat ExtraBold"/>
                <a:ea typeface="Montserrat ExtraBold"/>
                <a:cs typeface="Montserrat ExtraBold"/>
                <a:sym typeface="Montserrat ExtraBold"/>
              </a:rPr>
              <a:t>Today you will</a:t>
            </a:r>
            <a:endParaRPr sz="3000">
              <a:latin typeface="Montserrat ExtraBold"/>
              <a:ea typeface="Montserrat ExtraBold"/>
              <a:cs typeface="Montserrat ExtraBold"/>
              <a:sym typeface="Montserrat ExtraBold"/>
            </a:endParaRPr>
          </a:p>
        </p:txBody>
      </p:sp>
      <p:sp>
        <p:nvSpPr>
          <p:cNvPr id="423" name="Google Shape;423;p66"/>
          <p:cNvSpPr txBox="1"/>
          <p:nvPr/>
        </p:nvSpPr>
        <p:spPr>
          <a:xfrm>
            <a:off x="728375" y="672350"/>
            <a:ext cx="6846900" cy="12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i="1" lang="en" sz="1800">
                <a:latin typeface="Montserrat ExtraBold"/>
                <a:ea typeface="Montserrat ExtraBold"/>
                <a:cs typeface="Montserrat ExtraBold"/>
                <a:sym typeface="Montserrat ExtraBold"/>
              </a:rPr>
              <a:t>to recall the basic tools in Python and apply them to program the first customer request</a:t>
            </a:r>
            <a:r>
              <a:rPr i="1" lang="en" sz="1800">
                <a:latin typeface="Montserrat ExtraBold"/>
                <a:ea typeface="Montserrat ExtraBold"/>
                <a:cs typeface="Montserrat ExtraBold"/>
                <a:sym typeface="Montserrat ExtraBold"/>
              </a:rPr>
              <a:t>.</a:t>
            </a:r>
            <a:endParaRPr sz="1800">
              <a:latin typeface="Montserrat"/>
              <a:ea typeface="Montserrat"/>
              <a:cs typeface="Montserrat"/>
              <a:sym typeface="Montserrat"/>
            </a:endParaRPr>
          </a:p>
        </p:txBody>
      </p:sp>
      <p:sp>
        <p:nvSpPr>
          <p:cNvPr id="424" name="Google Shape;424;p66"/>
          <p:cNvSpPr txBox="1"/>
          <p:nvPr/>
        </p:nvSpPr>
        <p:spPr>
          <a:xfrm>
            <a:off x="784400" y="2801475"/>
            <a:ext cx="6208200" cy="1982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go through the qualifications for the Python developer position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program an automatic knowledge assessment system;</a:t>
            </a:r>
            <a:endParaRPr sz="1600">
              <a:latin typeface="Montserrat"/>
              <a:ea typeface="Montserrat"/>
              <a:cs typeface="Montserrat"/>
              <a:sym typeface="Montserrat"/>
            </a:endParaRPr>
          </a:p>
          <a:p>
            <a:pPr indent="-330200" lvl="0" marL="457200" rtl="0" algn="l">
              <a:spcBef>
                <a:spcPts val="1000"/>
              </a:spcBef>
              <a:spcAft>
                <a:spcPts val="1000"/>
              </a:spcAft>
              <a:buSzPts val="1600"/>
              <a:buFont typeface="Montserrat"/>
              <a:buChar char="●"/>
            </a:pPr>
            <a:r>
              <a:rPr lang="en" sz="1600">
                <a:latin typeface="Montserrat"/>
                <a:ea typeface="Montserrat"/>
                <a:cs typeface="Montserrat"/>
                <a:sym typeface="Montserrat"/>
              </a:rPr>
              <a:t>study the user notification tool about errors in the program.</a:t>
            </a:r>
            <a:endParaRPr sz="1600">
              <a:latin typeface="Montserrat"/>
              <a:ea typeface="Montserrat"/>
              <a:cs typeface="Montserrat"/>
              <a:sym typeface="Montserrat"/>
            </a:endParaRPr>
          </a:p>
        </p:txBody>
      </p:sp>
      <p:sp>
        <p:nvSpPr>
          <p:cNvPr id="425" name="Google Shape;425;p66"/>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29" name="Shape 429"/>
        <p:cNvGrpSpPr/>
        <p:nvPr/>
      </p:nvGrpSpPr>
      <p:grpSpPr>
        <a:xfrm>
          <a:off x="0" y="0"/>
          <a:ext cx="0" cy="0"/>
          <a:chOff x="0" y="0"/>
          <a:chExt cx="0" cy="0"/>
        </a:xfrm>
      </p:grpSpPr>
      <p:sp>
        <p:nvSpPr>
          <p:cNvPr id="430" name="Google Shape;430;p67"/>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7"/>
          <p:cNvSpPr/>
          <p:nvPr/>
        </p:nvSpPr>
        <p:spPr>
          <a:xfrm>
            <a:off x="5736000" y="1047750"/>
            <a:ext cx="3048000" cy="30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7"/>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3" name="Google Shape;433;p67"/>
          <p:cNvPicPr preferRelativeResize="0"/>
          <p:nvPr/>
        </p:nvPicPr>
        <p:blipFill>
          <a:blip r:embed="rId3">
            <a:alphaModFix/>
          </a:blip>
          <a:stretch>
            <a:fillRect/>
          </a:stretch>
        </p:blipFill>
        <p:spPr>
          <a:xfrm>
            <a:off x="6282900" y="1647000"/>
            <a:ext cx="1954200" cy="1849500"/>
          </a:xfrm>
          <a:prstGeom prst="rect">
            <a:avLst/>
          </a:prstGeom>
          <a:noFill/>
          <a:ln>
            <a:noFill/>
          </a:ln>
        </p:spPr>
      </p:pic>
      <p:sp>
        <p:nvSpPr>
          <p:cNvPr id="434" name="Google Shape;434;p67"/>
          <p:cNvSpPr txBox="1"/>
          <p:nvPr/>
        </p:nvSpPr>
        <p:spPr>
          <a:xfrm>
            <a:off x="348850" y="1355875"/>
            <a:ext cx="5963700" cy="921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3700">
                <a:solidFill>
                  <a:srgbClr val="FFFFFF"/>
                </a:solidFill>
                <a:latin typeface="Montserrat ExtraBold"/>
                <a:ea typeface="Montserrat ExtraBold"/>
                <a:cs typeface="Montserrat ExtraBold"/>
                <a:sym typeface="Montserrat ExtraBold"/>
              </a:rPr>
              <a:t>Qualifications</a:t>
            </a:r>
            <a:endParaRPr sz="3700">
              <a:solidFill>
                <a:srgbClr val="FFFFFF"/>
              </a:solidFill>
              <a:latin typeface="Montserrat ExtraBold"/>
              <a:ea typeface="Montserrat ExtraBold"/>
              <a:cs typeface="Montserrat ExtraBold"/>
              <a:sym typeface="Montserrat ExtraBold"/>
            </a:endParaRPr>
          </a:p>
        </p:txBody>
      </p:sp>
      <p:sp>
        <p:nvSpPr>
          <p:cNvPr id="435" name="Google Shape;435;p67"/>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8"/>
          <p:cNvSpPr txBox="1"/>
          <p:nvPr/>
        </p:nvSpPr>
        <p:spPr>
          <a:xfrm>
            <a:off x="360000" y="175175"/>
            <a:ext cx="5004000" cy="389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highlight>
                  <a:srgbClr val="FFFFFF"/>
                </a:highlight>
                <a:latin typeface="Montserrat ExtraBold"/>
                <a:ea typeface="Montserrat ExtraBold"/>
                <a:cs typeface="Montserrat ExtraBold"/>
                <a:sym typeface="Montserrat ExtraBold"/>
              </a:rPr>
              <a:t>Show that you are ready for a brainstorming session!</a:t>
            </a:r>
            <a:endParaRPr sz="3000">
              <a:highlight>
                <a:srgbClr val="FFFFFF"/>
              </a:highlight>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3000">
                <a:solidFill>
                  <a:schemeClr val="accent2"/>
                </a:solidFill>
                <a:highlight>
                  <a:srgbClr val="FFFFFF"/>
                </a:highlight>
                <a:latin typeface="Montserrat ExtraBold"/>
                <a:ea typeface="Montserrat ExtraBold"/>
                <a:cs typeface="Montserrat ExtraBold"/>
                <a:sym typeface="Montserrat ExtraBold"/>
              </a:rPr>
              <a:t>Show your knowledge</a:t>
            </a:r>
            <a:endParaRPr sz="3000">
              <a:solidFill>
                <a:schemeClr val="accent2"/>
              </a:solidFill>
              <a:highlight>
                <a:srgbClr val="FFFFFF"/>
              </a:highlight>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3000">
                <a:highlight>
                  <a:srgbClr val="FFFFFF"/>
                </a:highlight>
                <a:latin typeface="Montserrat ExtraBold"/>
                <a:ea typeface="Montserrat ExtraBold"/>
                <a:cs typeface="Montserrat ExtraBold"/>
                <a:sym typeface="Montserrat ExtraBold"/>
              </a:rPr>
              <a:t>of the programming language</a:t>
            </a:r>
            <a:endParaRPr sz="3000">
              <a:highlight>
                <a:srgbClr val="FFFFFF"/>
              </a:highlight>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3000">
                <a:highlight>
                  <a:srgbClr val="FFFFFF"/>
                </a:highlight>
                <a:latin typeface="Montserrat ExtraBold"/>
                <a:ea typeface="Montserrat ExtraBold"/>
                <a:cs typeface="Montserrat ExtraBold"/>
                <a:sym typeface="Montserrat ExtraBold"/>
              </a:rPr>
              <a:t>after a long break.</a:t>
            </a:r>
            <a:endParaRPr sz="3000">
              <a:highlight>
                <a:srgbClr val="FFFFFF"/>
              </a:highlight>
              <a:latin typeface="Montserrat ExtraBold"/>
              <a:ea typeface="Montserrat ExtraBold"/>
              <a:cs typeface="Montserrat ExtraBold"/>
              <a:sym typeface="Montserrat ExtraBold"/>
            </a:endParaRPr>
          </a:p>
        </p:txBody>
      </p:sp>
      <p:grpSp>
        <p:nvGrpSpPr>
          <p:cNvPr id="441" name="Google Shape;441;p68"/>
          <p:cNvGrpSpPr/>
          <p:nvPr/>
        </p:nvGrpSpPr>
        <p:grpSpPr>
          <a:xfrm>
            <a:off x="7814798" y="175164"/>
            <a:ext cx="1162236" cy="4798825"/>
            <a:chOff x="4572000" y="241250"/>
            <a:chExt cx="1263300" cy="4798825"/>
          </a:xfrm>
        </p:grpSpPr>
        <p:sp>
          <p:nvSpPr>
            <p:cNvPr id="442" name="Google Shape;442;p68"/>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8"/>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68"/>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445" name="Google Shape;445;p68"/>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446" name="Google Shape;446;p6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8"/>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449" name="Google Shape;449;p68"/>
          <p:cNvSpPr txBox="1"/>
          <p:nvPr/>
        </p:nvSpPr>
        <p:spPr>
          <a:xfrm>
            <a:off x="4367425" y="2879525"/>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450" name="Google Shape;450;p68"/>
          <p:cNvPicPr preferRelativeResize="0"/>
          <p:nvPr/>
        </p:nvPicPr>
        <p:blipFill rotWithShape="1">
          <a:blip r:embed="rId5">
            <a:alphaModFix/>
          </a:blip>
          <a:srcRect b="0" l="48617" r="0" t="0"/>
          <a:stretch/>
        </p:blipFill>
        <p:spPr>
          <a:xfrm>
            <a:off x="6125876" y="767812"/>
            <a:ext cx="1436876" cy="39040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9"/>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Montserrat ExtraBold"/>
                <a:ea typeface="Montserrat ExtraBold"/>
                <a:cs typeface="Montserrat ExtraBold"/>
                <a:sym typeface="Montserrat ExtraBold"/>
              </a:rPr>
              <a:t>What</a:t>
            </a:r>
            <a:r>
              <a:rPr lang="en" sz="3000">
                <a:solidFill>
                  <a:schemeClr val="dk1"/>
                </a:solidFill>
                <a:latin typeface="Montserrat ExtraBold"/>
                <a:ea typeface="Montserrat ExtraBold"/>
                <a:cs typeface="Montserrat ExtraBold"/>
                <a:sym typeface="Montserrat ExtraBold"/>
              </a:rPr>
              <a:t> </a:t>
            </a:r>
            <a:r>
              <a:rPr lang="en" sz="3000">
                <a:solidFill>
                  <a:schemeClr val="accent2"/>
                </a:solidFill>
                <a:latin typeface="Montserrat ExtraBold"/>
                <a:ea typeface="Montserrat ExtraBold"/>
                <a:cs typeface="Montserrat ExtraBold"/>
                <a:sym typeface="Montserrat ExtraBold"/>
              </a:rPr>
              <a:t>data</a:t>
            </a:r>
            <a:r>
              <a:rPr lang="en" sz="3000">
                <a:solidFill>
                  <a:schemeClr val="accent2"/>
                </a:solidFill>
                <a:latin typeface="Montserrat ExtraBold"/>
                <a:ea typeface="Montserrat ExtraBold"/>
                <a:cs typeface="Montserrat ExtraBold"/>
                <a:sym typeface="Montserrat ExtraBold"/>
              </a:rPr>
              <a:t> types</a:t>
            </a:r>
            <a:r>
              <a:rPr lang="en" sz="3000">
                <a:solidFill>
                  <a:schemeClr val="dk1"/>
                </a:solidFill>
                <a:latin typeface="Montserrat ExtraBold"/>
                <a:ea typeface="Montserrat ExtraBold"/>
                <a:cs typeface="Montserrat ExtraBold"/>
                <a:sym typeface="Montserrat ExtraBold"/>
              </a:rPr>
              <a:t> do you know? </a:t>
            </a:r>
            <a:endParaRPr sz="30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pSp>
        <p:nvGrpSpPr>
          <p:cNvPr id="456" name="Google Shape;456;p69"/>
          <p:cNvGrpSpPr/>
          <p:nvPr/>
        </p:nvGrpSpPr>
        <p:grpSpPr>
          <a:xfrm>
            <a:off x="7814798" y="175164"/>
            <a:ext cx="1162236" cy="4798825"/>
            <a:chOff x="4572000" y="241250"/>
            <a:chExt cx="1263300" cy="4798825"/>
          </a:xfrm>
        </p:grpSpPr>
        <p:sp>
          <p:nvSpPr>
            <p:cNvPr id="457" name="Google Shape;457;p69"/>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9"/>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69"/>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460" name="Google Shape;460;p69"/>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461" name="Google Shape;461;p6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3" name="Google Shape;463;p69"/>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0"/>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Montserrat ExtraBold"/>
                <a:ea typeface="Montserrat ExtraBold"/>
                <a:cs typeface="Montserrat ExtraBold"/>
                <a:sym typeface="Montserrat ExtraBold"/>
              </a:rPr>
              <a:t>What </a:t>
            </a:r>
            <a:r>
              <a:rPr lang="en" sz="3000">
                <a:solidFill>
                  <a:schemeClr val="accent2"/>
                </a:solidFill>
                <a:latin typeface="Montserrat ExtraBold"/>
                <a:ea typeface="Montserrat ExtraBold"/>
                <a:cs typeface="Montserrat ExtraBold"/>
                <a:sym typeface="Montserrat ExtraBold"/>
              </a:rPr>
              <a:t>data types</a:t>
            </a:r>
            <a:r>
              <a:rPr lang="en" sz="3000">
                <a:solidFill>
                  <a:schemeClr val="dk1"/>
                </a:solidFill>
                <a:latin typeface="Montserrat ExtraBold"/>
                <a:ea typeface="Montserrat ExtraBold"/>
                <a:cs typeface="Montserrat ExtraBold"/>
                <a:sym typeface="Montserrat ExtraBold"/>
              </a:rPr>
              <a:t> do you know? </a:t>
            </a:r>
            <a:endParaRPr sz="30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30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pSp>
        <p:nvGrpSpPr>
          <p:cNvPr id="469" name="Google Shape;469;p70"/>
          <p:cNvGrpSpPr/>
          <p:nvPr/>
        </p:nvGrpSpPr>
        <p:grpSpPr>
          <a:xfrm>
            <a:off x="7814798" y="175164"/>
            <a:ext cx="1162236" cy="4798825"/>
            <a:chOff x="4572000" y="241250"/>
            <a:chExt cx="1263300" cy="4798825"/>
          </a:xfrm>
        </p:grpSpPr>
        <p:sp>
          <p:nvSpPr>
            <p:cNvPr id="470" name="Google Shape;470;p70"/>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0"/>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70"/>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473" name="Google Shape;473;p70"/>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474" name="Google Shape;474;p7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70"/>
          <p:cNvPicPr preferRelativeResize="0"/>
          <p:nvPr/>
        </p:nvPicPr>
        <p:blipFill>
          <a:blip r:embed="rId4">
            <a:alphaModFix/>
          </a:blip>
          <a:stretch>
            <a:fillRect/>
          </a:stretch>
        </p:blipFill>
        <p:spPr>
          <a:xfrm>
            <a:off x="7814800" y="162550"/>
            <a:ext cx="1162225" cy="1099934"/>
          </a:xfrm>
          <a:prstGeom prst="rect">
            <a:avLst/>
          </a:prstGeom>
          <a:noFill/>
          <a:ln>
            <a:noFill/>
          </a:ln>
        </p:spPr>
      </p:pic>
      <p:graphicFrame>
        <p:nvGraphicFramePr>
          <p:cNvPr id="477" name="Google Shape;477;p70"/>
          <p:cNvGraphicFramePr/>
          <p:nvPr/>
        </p:nvGraphicFramePr>
        <p:xfrm>
          <a:off x="544175" y="2442300"/>
          <a:ext cx="3000000" cy="3000000"/>
        </p:xfrm>
        <a:graphic>
          <a:graphicData uri="http://schemas.openxmlformats.org/drawingml/2006/table">
            <a:tbl>
              <a:tblPr>
                <a:noFill/>
                <a:tableStyleId>{F11B55A5-09A3-45D0-B070-2AACDC1ECDAF}</a:tableStyleId>
              </a:tblPr>
              <a:tblGrid>
                <a:gridCol w="741000"/>
                <a:gridCol w="1518625"/>
                <a:gridCol w="2298650"/>
                <a:gridCol w="2312400"/>
              </a:tblGrid>
              <a:tr h="369075">
                <a:tc gridSpan="2">
                  <a:txBody>
                    <a:bodyPr/>
                    <a:lstStyle/>
                    <a:p>
                      <a:pPr indent="0" lvl="0" marL="0" rtl="0" algn="ctr">
                        <a:spcBef>
                          <a:spcPts val="0"/>
                        </a:spcBef>
                        <a:spcAft>
                          <a:spcPts val="0"/>
                        </a:spcAft>
                        <a:buNone/>
                      </a:pPr>
                      <a:r>
                        <a:rPr i="1" lang="en">
                          <a:latin typeface="Montserrat"/>
                          <a:ea typeface="Montserrat"/>
                          <a:cs typeface="Montserrat"/>
                          <a:sym typeface="Montserrat"/>
                        </a:rPr>
                        <a:t>Numbers</a:t>
                      </a:r>
                      <a:endParaRPr i="1">
                        <a:latin typeface="Montserrat"/>
                        <a:ea typeface="Montserrat"/>
                        <a:cs typeface="Montserrat"/>
                        <a:sym typeface="Montserrat"/>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hMerge="1"/>
                <a:tc>
                  <a:txBody>
                    <a:bodyPr/>
                    <a:lstStyle/>
                    <a:p>
                      <a:pPr indent="0" lvl="0" marL="0" rtl="0" algn="ctr">
                        <a:spcBef>
                          <a:spcPts val="0"/>
                        </a:spcBef>
                        <a:spcAft>
                          <a:spcPts val="0"/>
                        </a:spcAft>
                        <a:buNone/>
                      </a:pPr>
                      <a:r>
                        <a:rPr i="1" lang="en">
                          <a:highlight>
                            <a:srgbClr val="F3F3F3"/>
                          </a:highlight>
                          <a:latin typeface="Montserrat"/>
                          <a:ea typeface="Montserrat"/>
                          <a:cs typeface="Montserrat"/>
                          <a:sym typeface="Montserrat"/>
                        </a:rPr>
                        <a:t>Strings</a:t>
                      </a:r>
                      <a:endParaRPr i="1">
                        <a:highlight>
                          <a:srgbClr val="F3F3F3"/>
                        </a:highlight>
                        <a:latin typeface="Montserrat"/>
                        <a:ea typeface="Montserrat"/>
                        <a:cs typeface="Montserrat"/>
                        <a:sym typeface="Montserrat"/>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i="1" lang="en">
                          <a:highlight>
                            <a:srgbClr val="FFFFFF"/>
                          </a:highlight>
                          <a:latin typeface="Montserrat"/>
                          <a:ea typeface="Montserrat"/>
                          <a:cs typeface="Montserrat"/>
                          <a:sym typeface="Montserrat"/>
                        </a:rPr>
                        <a:t>Boolean type</a:t>
                      </a:r>
                      <a:endParaRPr i="1">
                        <a:highlight>
                          <a:srgbClr val="FFFFFF"/>
                        </a:highlight>
                        <a:latin typeface="Montserrat"/>
                        <a:ea typeface="Montserrat"/>
                        <a:cs typeface="Montserrat"/>
                        <a:sym typeface="Montserrat"/>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FFFFF"/>
                    </a:solidFill>
                  </a:tcPr>
                </a:tc>
              </a:tr>
              <a:tr h="476575">
                <a:tc>
                  <a:txBody>
                    <a:bodyPr/>
                    <a:lstStyle/>
                    <a:p>
                      <a:pPr indent="0" lvl="0" marL="0" rtl="0" algn="l">
                        <a:spcBef>
                          <a:spcPts val="0"/>
                        </a:spcBef>
                        <a:spcAft>
                          <a:spcPts val="0"/>
                        </a:spcAft>
                        <a:buNone/>
                      </a:pPr>
                      <a:r>
                        <a:rPr lang="en">
                          <a:solidFill>
                            <a:srgbClr val="09885A"/>
                          </a:solidFill>
                        </a:rPr>
                        <a:t>144</a:t>
                      </a:r>
                      <a:endParaRPr>
                        <a:solidFill>
                          <a:srgbClr val="09885A"/>
                        </a:solidFill>
                      </a:endParaRPr>
                    </a:p>
                  </a:txBody>
                  <a:tcPr marT="91425" marB="91425" marR="91425" marL="91425">
                    <a:lnR cap="flat" cmpd="sng" w="9525">
                      <a:solidFill>
                        <a:srgbClr val="F3F3F3"/>
                      </a:solidFill>
                      <a:prstDash val="solid"/>
                      <a:round/>
                      <a:headEnd len="sm" w="sm" type="none"/>
                      <a:tailEnd len="sm" w="sm" type="none"/>
                    </a:lnR>
                    <a:lnT cap="flat" cmpd="sng" w="28575">
                      <a:solidFill>
                        <a:schemeClr val="accent2"/>
                      </a:solidFill>
                      <a:prstDash val="solid"/>
                      <a:round/>
                      <a:headEnd len="sm" w="sm" type="none"/>
                      <a:tailEnd len="sm" w="sm" type="none"/>
                    </a:lnT>
                  </a:tcPr>
                </a:tc>
                <a:tc>
                  <a:txBody>
                    <a:bodyPr/>
                    <a:lstStyle/>
                    <a:p>
                      <a:pPr indent="0" lvl="0" marL="0" rtl="0" algn="l">
                        <a:spcBef>
                          <a:spcPts val="0"/>
                        </a:spcBef>
                        <a:spcAft>
                          <a:spcPts val="0"/>
                        </a:spcAft>
                        <a:buNone/>
                      </a:pPr>
                      <a:r>
                        <a:rPr lang="en" u="sng"/>
                        <a:t>Integer</a:t>
                      </a:r>
                      <a:r>
                        <a:rPr lang="en"/>
                        <a:t> (int)</a:t>
                      </a:r>
                      <a:endParaRPr/>
                    </a:p>
                  </a:txBody>
                  <a:tcPr marT="91425" marB="91425" marR="91425" marL="91425">
                    <a:lnL cap="flat" cmpd="sng" w="9525">
                      <a:solidFill>
                        <a:srgbClr val="F3F3F3"/>
                      </a:solidFill>
                      <a:prstDash val="solid"/>
                      <a:round/>
                      <a:headEnd len="sm" w="sm" type="none"/>
                      <a:tailEnd len="sm" w="sm" type="none"/>
                    </a:lnL>
                    <a:lnT cap="flat" cmpd="sng" w="28575">
                      <a:solidFill>
                        <a:schemeClr val="accent2"/>
                      </a:solidFill>
                      <a:prstDash val="solid"/>
                      <a:round/>
                      <a:headEnd len="sm" w="sm" type="none"/>
                      <a:tailEnd len="sm" w="sm" type="none"/>
                    </a:lnT>
                  </a:tcPr>
                </a:tc>
                <a:tc>
                  <a:txBody>
                    <a:bodyPr/>
                    <a:lstStyle/>
                    <a:p>
                      <a:pPr indent="0" lvl="0" marL="0" rtl="0" algn="l">
                        <a:lnSpc>
                          <a:spcPct val="150000"/>
                        </a:lnSpc>
                        <a:spcBef>
                          <a:spcPts val="0"/>
                        </a:spcBef>
                        <a:spcAft>
                          <a:spcPts val="0"/>
                        </a:spcAft>
                        <a:buNone/>
                      </a:pPr>
                      <a:r>
                        <a:rPr lang="en">
                          <a:solidFill>
                            <a:srgbClr val="A31515"/>
                          </a:solidFill>
                          <a:highlight>
                            <a:srgbClr val="F3F3F3"/>
                          </a:highlight>
                          <a:latin typeface="Consolas"/>
                          <a:ea typeface="Consolas"/>
                          <a:cs typeface="Consolas"/>
                          <a:sym typeface="Consolas"/>
                        </a:rPr>
                        <a:t>'John</a:t>
                      </a:r>
                      <a:r>
                        <a:rPr lang="en">
                          <a:solidFill>
                            <a:srgbClr val="A31515"/>
                          </a:solidFill>
                          <a:highlight>
                            <a:srgbClr val="F3F3F3"/>
                          </a:highlight>
                          <a:latin typeface="Consolas"/>
                          <a:ea typeface="Consolas"/>
                          <a:cs typeface="Consolas"/>
                          <a:sym typeface="Consolas"/>
                        </a:rPr>
                        <a:t>'</a:t>
                      </a:r>
                      <a:r>
                        <a:rPr lang="en">
                          <a:solidFill>
                            <a:srgbClr val="A31515"/>
                          </a:solidFill>
                          <a:highlight>
                            <a:srgbClr val="F3F3F3"/>
                          </a:highlight>
                          <a:latin typeface="Consolas"/>
                          <a:ea typeface="Consolas"/>
                          <a:cs typeface="Consolas"/>
                          <a:sym typeface="Consolas"/>
                        </a:rPr>
                        <a:t> </a:t>
                      </a:r>
                      <a:r>
                        <a:rPr lang="en">
                          <a:highlight>
                            <a:srgbClr val="F3F3F3"/>
                          </a:highlight>
                        </a:rPr>
                        <a:t>(str)</a:t>
                      </a:r>
                      <a:endParaRPr>
                        <a:highlight>
                          <a:srgbClr val="F3F3F3"/>
                        </a:highlight>
                      </a:endParaRPr>
                    </a:p>
                  </a:txBody>
                  <a:tcPr marT="91425" marB="91425" marR="91425" marL="91425">
                    <a:lnT cap="flat" cmpd="sng" w="28575">
                      <a:solidFill>
                        <a:schemeClr val="accent2"/>
                      </a:solidFill>
                      <a:prstDash val="solid"/>
                      <a:round/>
                      <a:headEnd len="sm" w="sm" type="none"/>
                      <a:tailEnd len="sm" w="sm" type="none"/>
                    </a:lnT>
                    <a:solidFill>
                      <a:srgbClr val="F3F3F3"/>
                    </a:solidFill>
                  </a:tcPr>
                </a:tc>
                <a:tc>
                  <a:txBody>
                    <a:bodyPr/>
                    <a:lstStyle/>
                    <a:p>
                      <a:pPr indent="0" lvl="0" marL="0" rtl="0" algn="l">
                        <a:lnSpc>
                          <a:spcPct val="150000"/>
                        </a:lnSpc>
                        <a:spcBef>
                          <a:spcPts val="0"/>
                        </a:spcBef>
                        <a:spcAft>
                          <a:spcPts val="0"/>
                        </a:spcAft>
                        <a:buNone/>
                      </a:pPr>
                      <a:r>
                        <a:rPr lang="en">
                          <a:solidFill>
                            <a:srgbClr val="0000FF"/>
                          </a:solidFill>
                          <a:highlight>
                            <a:srgbClr val="FFFFFF"/>
                          </a:highlight>
                          <a:latin typeface="Consolas"/>
                          <a:ea typeface="Consolas"/>
                          <a:cs typeface="Consolas"/>
                          <a:sym typeface="Consolas"/>
                        </a:rPr>
                        <a:t>True </a:t>
                      </a:r>
                      <a:r>
                        <a:rPr lang="en">
                          <a:highlight>
                            <a:srgbClr val="FFFFFF"/>
                          </a:highlight>
                        </a:rPr>
                        <a:t>(bool)</a:t>
                      </a:r>
                      <a:endParaRPr>
                        <a:highlight>
                          <a:srgbClr val="FFFFFF"/>
                        </a:highlight>
                      </a:endParaRPr>
                    </a:p>
                  </a:txBody>
                  <a:tcPr marT="91425" marB="91425" marR="91425" marL="91425">
                    <a:lnT cap="flat" cmpd="sng" w="28575">
                      <a:solidFill>
                        <a:schemeClr val="accent2"/>
                      </a:solidFill>
                      <a:prstDash val="solid"/>
                      <a:round/>
                      <a:headEnd len="sm" w="sm" type="none"/>
                      <a:tailEnd len="sm" w="sm" type="none"/>
                    </a:lnT>
                    <a:solidFill>
                      <a:srgbClr val="FFFFFF"/>
                    </a:solidFill>
                  </a:tcPr>
                </a:tc>
              </a:tr>
              <a:tr h="476575">
                <a:tc>
                  <a:txBody>
                    <a:bodyPr/>
                    <a:lstStyle/>
                    <a:p>
                      <a:pPr indent="0" lvl="0" marL="0" rtl="0" algn="l">
                        <a:spcBef>
                          <a:spcPts val="0"/>
                        </a:spcBef>
                        <a:spcAft>
                          <a:spcPts val="0"/>
                        </a:spcAft>
                        <a:buNone/>
                      </a:pPr>
                      <a:r>
                        <a:rPr lang="en">
                          <a:solidFill>
                            <a:srgbClr val="09885A"/>
                          </a:solidFill>
                        </a:rPr>
                        <a:t>48.3</a:t>
                      </a:r>
                      <a:endParaRPr>
                        <a:solidFill>
                          <a:srgbClr val="09885A"/>
                        </a:solidFill>
                      </a:endParaRPr>
                    </a:p>
                  </a:txBody>
                  <a:tcPr marT="91425" marB="91425" marR="91425" marL="91425">
                    <a:lnR cap="flat" cmpd="sng" w="9525">
                      <a:solidFill>
                        <a:srgbClr val="F3F3F3"/>
                      </a:solidFill>
                      <a:prstDash val="solid"/>
                      <a:round/>
                      <a:headEnd len="sm" w="sm" type="none"/>
                      <a:tailEnd len="sm" w="sm" type="none"/>
                    </a:lnR>
                  </a:tcPr>
                </a:tc>
                <a:tc>
                  <a:txBody>
                    <a:bodyPr/>
                    <a:lstStyle/>
                    <a:p>
                      <a:pPr indent="0" lvl="0" marL="0" rtl="0" algn="l">
                        <a:spcBef>
                          <a:spcPts val="0"/>
                        </a:spcBef>
                        <a:spcAft>
                          <a:spcPts val="0"/>
                        </a:spcAft>
                        <a:buNone/>
                      </a:pPr>
                      <a:r>
                        <a:rPr lang="en"/>
                        <a:t>Decimal</a:t>
                      </a:r>
                      <a:r>
                        <a:rPr lang="en"/>
                        <a:t> (float)</a:t>
                      </a:r>
                      <a:endParaRPr/>
                    </a:p>
                  </a:txBody>
                  <a:tcPr marT="91425" marB="91425" marR="91425" marL="91425">
                    <a:lnL cap="flat" cmpd="sng" w="9525">
                      <a:solidFill>
                        <a:srgbClr val="F3F3F3"/>
                      </a:solidFill>
                      <a:prstDash val="solid"/>
                      <a:round/>
                      <a:headEnd len="sm" w="sm" type="none"/>
                      <a:tailEnd len="sm" w="sm" type="none"/>
                    </a:lnL>
                  </a:tcPr>
                </a:tc>
                <a:tc>
                  <a:txBody>
                    <a:bodyPr/>
                    <a:lstStyle/>
                    <a:p>
                      <a:pPr indent="0" lvl="0" marL="0" rtl="0" algn="l">
                        <a:lnSpc>
                          <a:spcPct val="150000"/>
                        </a:lnSpc>
                        <a:spcBef>
                          <a:spcPts val="0"/>
                        </a:spcBef>
                        <a:spcAft>
                          <a:spcPts val="0"/>
                        </a:spcAft>
                        <a:buNone/>
                      </a:pPr>
                      <a:r>
                        <a:rPr lang="en">
                          <a:solidFill>
                            <a:srgbClr val="A31515"/>
                          </a:solidFill>
                          <a:highlight>
                            <a:srgbClr val="F3F3F3"/>
                          </a:highlight>
                          <a:latin typeface="Consolas"/>
                          <a:ea typeface="Consolas"/>
                          <a:cs typeface="Consolas"/>
                          <a:sym typeface="Consolas"/>
                        </a:rPr>
                        <a:t>'256'</a:t>
                      </a:r>
                      <a:r>
                        <a:rPr lang="en">
                          <a:solidFill>
                            <a:srgbClr val="000000"/>
                          </a:solidFill>
                          <a:highlight>
                            <a:srgbClr val="F3F3F3"/>
                          </a:highlight>
                        </a:rPr>
                        <a:t>(str)</a:t>
                      </a:r>
                      <a:endParaRPr>
                        <a:highlight>
                          <a:srgbClr val="F3F3F3"/>
                        </a:highlight>
                      </a:endParaRPr>
                    </a:p>
                  </a:txBody>
                  <a:tcPr marT="91425" marB="91425" marR="91425" marL="91425">
                    <a:solidFill>
                      <a:srgbClr val="F3F3F3"/>
                    </a:solidFill>
                  </a:tcPr>
                </a:tc>
                <a:tc>
                  <a:txBody>
                    <a:bodyPr/>
                    <a:lstStyle/>
                    <a:p>
                      <a:pPr indent="0" lvl="0" marL="0" rtl="0" algn="l">
                        <a:lnSpc>
                          <a:spcPct val="150000"/>
                        </a:lnSpc>
                        <a:spcBef>
                          <a:spcPts val="0"/>
                        </a:spcBef>
                        <a:spcAft>
                          <a:spcPts val="0"/>
                        </a:spcAft>
                        <a:buNone/>
                      </a:pPr>
                      <a:r>
                        <a:rPr lang="en">
                          <a:solidFill>
                            <a:srgbClr val="0000FF"/>
                          </a:solidFill>
                          <a:highlight>
                            <a:srgbClr val="FFFFFF"/>
                          </a:highlight>
                          <a:latin typeface="Consolas"/>
                          <a:ea typeface="Consolas"/>
                          <a:cs typeface="Consolas"/>
                          <a:sym typeface="Consolas"/>
                        </a:rPr>
                        <a:t>False </a:t>
                      </a:r>
                      <a:r>
                        <a:rPr lang="en">
                          <a:solidFill>
                            <a:schemeClr val="dk1"/>
                          </a:solidFill>
                          <a:highlight>
                            <a:srgbClr val="FFFFFF"/>
                          </a:highlight>
                        </a:rPr>
                        <a:t>(bool)</a:t>
                      </a:r>
                      <a:endParaRPr>
                        <a:solidFill>
                          <a:srgbClr val="0000FF"/>
                        </a:solidFill>
                        <a:highlight>
                          <a:srgbClr val="FFFFFF"/>
                        </a:highlight>
                        <a:latin typeface="Consolas"/>
                        <a:ea typeface="Consolas"/>
                        <a:cs typeface="Consolas"/>
                        <a:sym typeface="Consolas"/>
                      </a:endParaRPr>
                    </a:p>
                  </a:txBody>
                  <a:tcPr marT="91425" marB="91425" marR="91425" marL="91425">
                    <a:solidFill>
                      <a:srgbClr val="FFFFFF"/>
                    </a:solidFill>
                  </a:tcPr>
                </a:tc>
              </a:tr>
              <a:tr h="476575">
                <a:tc>
                  <a:txBody>
                    <a:bodyPr/>
                    <a:lstStyle/>
                    <a:p>
                      <a:pPr indent="0" lvl="0" marL="0" rtl="0" algn="l">
                        <a:spcBef>
                          <a:spcPts val="0"/>
                        </a:spcBef>
                        <a:spcAft>
                          <a:spcPts val="0"/>
                        </a:spcAft>
                        <a:buNone/>
                      </a:pPr>
                      <a:r>
                        <a:rPr lang="en"/>
                        <a:t>(</a:t>
                      </a:r>
                      <a:r>
                        <a:rPr lang="en">
                          <a:solidFill>
                            <a:srgbClr val="09885A"/>
                          </a:solidFill>
                        </a:rPr>
                        <a:t>2</a:t>
                      </a:r>
                      <a:r>
                        <a:rPr lang="en"/>
                        <a:t>*</a:t>
                      </a:r>
                      <a:r>
                        <a:rPr lang="en">
                          <a:solidFill>
                            <a:srgbClr val="09885A"/>
                          </a:solidFill>
                        </a:rPr>
                        <a:t>11</a:t>
                      </a:r>
                      <a:r>
                        <a:rPr lang="en"/>
                        <a:t>)</a:t>
                      </a:r>
                      <a:endParaRPr/>
                    </a:p>
                  </a:txBody>
                  <a:tcPr marT="91425" marB="91425" marR="91425" marL="91425">
                    <a:lnR cap="flat" cmpd="sng" w="9525">
                      <a:solidFill>
                        <a:srgbClr val="F3F3F3"/>
                      </a:solidFill>
                      <a:prstDash val="solid"/>
                      <a:round/>
                      <a:headEnd len="sm" w="sm" type="none"/>
                      <a:tailEnd len="sm" w="sm" type="none"/>
                    </a:lnR>
                  </a:tcPr>
                </a:tc>
                <a:tc>
                  <a:txBody>
                    <a:bodyPr/>
                    <a:lstStyle/>
                    <a:p>
                      <a:pPr indent="0" lvl="0" marL="0" rtl="0" algn="l">
                        <a:spcBef>
                          <a:spcPts val="0"/>
                        </a:spcBef>
                        <a:spcAft>
                          <a:spcPts val="0"/>
                        </a:spcAft>
                        <a:buNone/>
                      </a:pPr>
                      <a:r>
                        <a:rPr lang="en" u="sng">
                          <a:solidFill>
                            <a:schemeClr val="dk1"/>
                          </a:solidFill>
                        </a:rPr>
                        <a:t>Integer</a:t>
                      </a:r>
                      <a:r>
                        <a:rPr lang="en"/>
                        <a:t> (int)</a:t>
                      </a:r>
                      <a:endParaRPr/>
                    </a:p>
                  </a:txBody>
                  <a:tcPr marT="91425" marB="91425" marR="91425" marL="91425">
                    <a:lnL cap="flat" cmpd="sng" w="9525">
                      <a:solidFill>
                        <a:srgbClr val="F3F3F3"/>
                      </a:solidFill>
                      <a:prstDash val="solid"/>
                      <a:round/>
                      <a:headEnd len="sm" w="sm" type="none"/>
                      <a:tailEnd len="sm" w="sm" type="none"/>
                    </a:lnL>
                  </a:tcPr>
                </a:tc>
                <a:tc>
                  <a:txBody>
                    <a:bodyPr/>
                    <a:lstStyle/>
                    <a:p>
                      <a:pPr indent="0" lvl="0" marL="0" rtl="0" algn="l">
                        <a:lnSpc>
                          <a:spcPct val="150000"/>
                        </a:lnSpc>
                        <a:spcBef>
                          <a:spcPts val="0"/>
                        </a:spcBef>
                        <a:spcAft>
                          <a:spcPts val="0"/>
                        </a:spcAft>
                        <a:buNone/>
                      </a:pPr>
                      <a:r>
                        <a:rPr lang="en">
                          <a:solidFill>
                            <a:srgbClr val="A31515"/>
                          </a:solidFill>
                          <a:highlight>
                            <a:srgbClr val="F3F3F3"/>
                          </a:highlight>
                          <a:latin typeface="Consolas"/>
                          <a:ea typeface="Consolas"/>
                          <a:cs typeface="Consolas"/>
                          <a:sym typeface="Consolas"/>
                        </a:rPr>
                        <a:t>'15.05.2007' </a:t>
                      </a:r>
                      <a:r>
                        <a:rPr lang="en">
                          <a:solidFill>
                            <a:srgbClr val="000000"/>
                          </a:solidFill>
                          <a:highlight>
                            <a:srgbClr val="F3F3F3"/>
                          </a:highlight>
                        </a:rPr>
                        <a:t>(str)</a:t>
                      </a:r>
                      <a:endParaRPr>
                        <a:highlight>
                          <a:srgbClr val="F3F3F3"/>
                        </a:highlight>
                      </a:endParaRPr>
                    </a:p>
                  </a:txBody>
                  <a:tcPr marT="91425" marB="91425" marR="91425" marL="91425">
                    <a:solidFill>
                      <a:srgbClr val="F3F3F3"/>
                    </a:solidFill>
                  </a:tcPr>
                </a:tc>
                <a:tc>
                  <a:txBody>
                    <a:bodyPr/>
                    <a:lstStyle/>
                    <a:p>
                      <a:pPr indent="0" lvl="0" marL="0" rtl="0" algn="l">
                        <a:lnSpc>
                          <a:spcPct val="150000"/>
                        </a:lnSpc>
                        <a:spcBef>
                          <a:spcPts val="0"/>
                        </a:spcBef>
                        <a:spcAft>
                          <a:spcPts val="0"/>
                        </a:spcAft>
                        <a:buNone/>
                      </a:pPr>
                      <a:r>
                        <a:rPr lang="en">
                          <a:solidFill>
                            <a:srgbClr val="09885A"/>
                          </a:solidFill>
                          <a:highlight>
                            <a:srgbClr val="FFFFFF"/>
                          </a:highlight>
                          <a:latin typeface="Consolas"/>
                          <a:ea typeface="Consolas"/>
                          <a:cs typeface="Consolas"/>
                          <a:sym typeface="Consolas"/>
                        </a:rPr>
                        <a:t>0</a:t>
                      </a:r>
                      <a:r>
                        <a:rPr lang="en">
                          <a:highlight>
                            <a:srgbClr val="FFFFFF"/>
                          </a:highlight>
                          <a:latin typeface="Consolas"/>
                          <a:ea typeface="Consolas"/>
                          <a:cs typeface="Consolas"/>
                          <a:sym typeface="Consolas"/>
                        </a:rPr>
                        <a:t> &lt; </a:t>
                      </a:r>
                      <a:r>
                        <a:rPr lang="en">
                          <a:solidFill>
                            <a:srgbClr val="09885A"/>
                          </a:solidFill>
                          <a:highlight>
                            <a:srgbClr val="FFFFFF"/>
                          </a:highlight>
                          <a:latin typeface="Consolas"/>
                          <a:ea typeface="Consolas"/>
                          <a:cs typeface="Consolas"/>
                          <a:sym typeface="Consolas"/>
                        </a:rPr>
                        <a:t>10 </a:t>
                      </a:r>
                      <a:r>
                        <a:rPr lang="en">
                          <a:solidFill>
                            <a:schemeClr val="dk1"/>
                          </a:solidFill>
                          <a:highlight>
                            <a:srgbClr val="FFFFFF"/>
                          </a:highlight>
                        </a:rPr>
                        <a:t>(bool)</a:t>
                      </a:r>
                      <a:endParaRPr>
                        <a:highlight>
                          <a:srgbClr val="FFFFFF"/>
                        </a:highlight>
                        <a:latin typeface="Consolas"/>
                        <a:ea typeface="Consolas"/>
                        <a:cs typeface="Consolas"/>
                        <a:sym typeface="Consolas"/>
                      </a:endParaRPr>
                    </a:p>
                  </a:txBody>
                  <a:tcPr marT="91425" marB="91425" marR="91425" marL="91425">
                    <a:solidFill>
                      <a:srgbClr val="FFFFFF"/>
                    </a:solidFill>
                  </a:tcPr>
                </a:tc>
              </a:tr>
              <a:tr h="476575">
                <a:tc>
                  <a:txBody>
                    <a:bodyPr/>
                    <a:lstStyle/>
                    <a:p>
                      <a:pPr indent="0" lvl="0" marL="0" rtl="0" algn="l">
                        <a:spcBef>
                          <a:spcPts val="0"/>
                        </a:spcBef>
                        <a:spcAft>
                          <a:spcPts val="0"/>
                        </a:spcAft>
                        <a:buClr>
                          <a:srgbClr val="000000"/>
                        </a:buClr>
                        <a:buSzPts val="1100"/>
                        <a:buFont typeface="Arial"/>
                        <a:buNone/>
                      </a:pPr>
                      <a:r>
                        <a:rPr lang="en">
                          <a:solidFill>
                            <a:srgbClr val="000000"/>
                          </a:solidFill>
                        </a:rPr>
                        <a:t>(</a:t>
                      </a:r>
                      <a:r>
                        <a:rPr lang="en">
                          <a:solidFill>
                            <a:srgbClr val="09885A"/>
                          </a:solidFill>
                        </a:rPr>
                        <a:t>4</a:t>
                      </a:r>
                      <a:r>
                        <a:rPr lang="en">
                          <a:solidFill>
                            <a:srgbClr val="000000"/>
                          </a:solidFill>
                        </a:rPr>
                        <a:t>*</a:t>
                      </a:r>
                      <a:r>
                        <a:rPr lang="en">
                          <a:solidFill>
                            <a:srgbClr val="09885A"/>
                          </a:solidFill>
                        </a:rPr>
                        <a:t>8.2</a:t>
                      </a:r>
                      <a:r>
                        <a:rPr lang="en">
                          <a:solidFill>
                            <a:srgbClr val="000000"/>
                          </a:solidFill>
                        </a:rPr>
                        <a:t>)</a:t>
                      </a:r>
                      <a:endParaRPr/>
                    </a:p>
                  </a:txBody>
                  <a:tcPr marT="91425" marB="91425" marR="91425" marL="91425">
                    <a:lnR cap="flat" cmpd="sng" w="9525">
                      <a:solidFill>
                        <a:srgbClr val="F3F3F3"/>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dk1"/>
                          </a:solidFill>
                        </a:rPr>
                        <a:t>Decimal</a:t>
                      </a:r>
                      <a:r>
                        <a:rPr lang="en"/>
                        <a:t> (float)</a:t>
                      </a:r>
                      <a:endParaRPr/>
                    </a:p>
                  </a:txBody>
                  <a:tcPr marT="91425" marB="91425" marR="91425" marL="91425">
                    <a:lnL cap="flat" cmpd="sng" w="9525">
                      <a:solidFill>
                        <a:srgbClr val="F3F3F3"/>
                      </a:solidFill>
                      <a:prstDash val="solid"/>
                      <a:round/>
                      <a:headEnd len="sm" w="sm" type="none"/>
                      <a:tailEnd len="sm" w="sm" type="none"/>
                    </a:lnL>
                  </a:tcPr>
                </a:tc>
                <a:tc>
                  <a:txBody>
                    <a:bodyPr/>
                    <a:lstStyle/>
                    <a:p>
                      <a:pPr indent="0" lvl="0" marL="0" rtl="0" algn="l">
                        <a:lnSpc>
                          <a:spcPct val="150000"/>
                        </a:lnSpc>
                        <a:spcBef>
                          <a:spcPts val="0"/>
                        </a:spcBef>
                        <a:spcAft>
                          <a:spcPts val="0"/>
                        </a:spcAft>
                        <a:buClr>
                          <a:srgbClr val="000000"/>
                        </a:buClr>
                        <a:buSzPts val="1100"/>
                        <a:buFont typeface="Arial"/>
                        <a:buNone/>
                      </a:pPr>
                      <a:r>
                        <a:rPr lang="en">
                          <a:solidFill>
                            <a:srgbClr val="A31515"/>
                          </a:solidFill>
                          <a:highlight>
                            <a:srgbClr val="F3F3F3"/>
                          </a:highlight>
                          <a:latin typeface="Consolas"/>
                          <a:ea typeface="Consolas"/>
                          <a:cs typeface="Consolas"/>
                          <a:sym typeface="Consolas"/>
                        </a:rPr>
                        <a:t>'</a:t>
                      </a:r>
                      <a:r>
                        <a:rPr lang="en">
                          <a:solidFill>
                            <a:srgbClr val="A31515"/>
                          </a:solidFill>
                          <a:highlight>
                            <a:srgbClr val="F3F3F3"/>
                          </a:highlight>
                          <a:latin typeface="Consolas"/>
                          <a:ea typeface="Consolas"/>
                          <a:cs typeface="Consolas"/>
                          <a:sym typeface="Consolas"/>
                        </a:rPr>
                        <a:t>Data received</a:t>
                      </a:r>
                      <a:r>
                        <a:rPr lang="en">
                          <a:solidFill>
                            <a:srgbClr val="A31515"/>
                          </a:solidFill>
                          <a:highlight>
                            <a:srgbClr val="F3F3F3"/>
                          </a:highlight>
                          <a:latin typeface="Consolas"/>
                          <a:ea typeface="Consolas"/>
                          <a:cs typeface="Consolas"/>
                          <a:sym typeface="Consolas"/>
                        </a:rPr>
                        <a:t>' </a:t>
                      </a:r>
                      <a:r>
                        <a:rPr lang="en">
                          <a:solidFill>
                            <a:srgbClr val="000000"/>
                          </a:solidFill>
                          <a:highlight>
                            <a:srgbClr val="F3F3F3"/>
                          </a:highlight>
                        </a:rPr>
                        <a:t>(str)</a:t>
                      </a:r>
                      <a:endParaRPr>
                        <a:solidFill>
                          <a:srgbClr val="A31515"/>
                        </a:solidFill>
                        <a:highlight>
                          <a:srgbClr val="F3F3F3"/>
                        </a:highlight>
                        <a:latin typeface="Consolas"/>
                        <a:ea typeface="Consolas"/>
                        <a:cs typeface="Consolas"/>
                        <a:sym typeface="Consolas"/>
                      </a:endParaRPr>
                    </a:p>
                  </a:txBody>
                  <a:tcPr marT="91425" marB="91425" marR="91425" marL="91425">
                    <a:solidFill>
                      <a:srgbClr val="F3F3F3"/>
                    </a:solidFill>
                  </a:tcPr>
                </a:tc>
                <a:tc>
                  <a:txBody>
                    <a:bodyPr/>
                    <a:lstStyle/>
                    <a:p>
                      <a:pPr indent="0" lvl="0" marL="0" rtl="0" algn="l">
                        <a:lnSpc>
                          <a:spcPct val="150000"/>
                        </a:lnSpc>
                        <a:spcBef>
                          <a:spcPts val="0"/>
                        </a:spcBef>
                        <a:spcAft>
                          <a:spcPts val="0"/>
                        </a:spcAft>
                        <a:buClr>
                          <a:schemeClr val="dk1"/>
                        </a:buClr>
                        <a:buSzPts val="1100"/>
                        <a:buFont typeface="Arial"/>
                        <a:buNone/>
                      </a:pPr>
                      <a:r>
                        <a:rPr lang="en">
                          <a:highlight>
                            <a:srgbClr val="FFFFFF"/>
                          </a:highlight>
                          <a:latin typeface="Consolas"/>
                          <a:ea typeface="Consolas"/>
                          <a:cs typeface="Consolas"/>
                          <a:sym typeface="Consolas"/>
                        </a:rPr>
                        <a:t>name !=</a:t>
                      </a:r>
                      <a:r>
                        <a:rPr lang="en">
                          <a:solidFill>
                            <a:srgbClr val="A31515"/>
                          </a:solidFill>
                          <a:highlight>
                            <a:srgbClr val="FFFFFF"/>
                          </a:highlight>
                          <a:latin typeface="Consolas"/>
                          <a:ea typeface="Consolas"/>
                          <a:cs typeface="Consolas"/>
                          <a:sym typeface="Consolas"/>
                        </a:rPr>
                        <a:t> John</a:t>
                      </a:r>
                      <a:r>
                        <a:rPr lang="en">
                          <a:solidFill>
                            <a:srgbClr val="A31515"/>
                          </a:solidFill>
                          <a:highlight>
                            <a:srgbClr val="FFFFFF"/>
                          </a:highlight>
                          <a:latin typeface="Consolas"/>
                          <a:ea typeface="Consolas"/>
                          <a:cs typeface="Consolas"/>
                          <a:sym typeface="Consolas"/>
                        </a:rPr>
                        <a:t> </a:t>
                      </a:r>
                      <a:r>
                        <a:rPr lang="en">
                          <a:solidFill>
                            <a:schemeClr val="dk1"/>
                          </a:solidFill>
                          <a:highlight>
                            <a:srgbClr val="FFFFFF"/>
                          </a:highlight>
                        </a:rPr>
                        <a:t>(bool)</a:t>
                      </a:r>
                      <a:endParaRPr>
                        <a:solidFill>
                          <a:srgbClr val="A31515"/>
                        </a:solidFill>
                        <a:highlight>
                          <a:srgbClr val="FFFFFF"/>
                        </a:highlight>
                        <a:latin typeface="Consolas"/>
                        <a:ea typeface="Consolas"/>
                        <a:cs typeface="Consolas"/>
                        <a:sym typeface="Consolas"/>
                      </a:endParaRPr>
                    </a:p>
                  </a:txBody>
                  <a:tcPr marT="91425" marB="91425" marR="91425" marL="91425">
                    <a:solidFill>
                      <a:srgbClr val="FFFFFF"/>
                    </a:solidFill>
                  </a:tcPr>
                </a:tc>
              </a:tr>
            </a:tbl>
          </a:graphicData>
        </a:graphic>
      </p:graphicFrame>
      <p:sp>
        <p:nvSpPr>
          <p:cNvPr id="478" name="Google Shape;478;p70"/>
          <p:cNvSpPr txBox="1"/>
          <p:nvPr/>
        </p:nvSpPr>
        <p:spPr>
          <a:xfrm>
            <a:off x="398263" y="675975"/>
            <a:ext cx="7314900" cy="15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We know four data types</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342900" lvl="0" marL="457200" rtl="0" algn="l">
              <a:spcBef>
                <a:spcPts val="1000"/>
              </a:spcBef>
              <a:spcAft>
                <a:spcPts val="0"/>
              </a:spcAft>
              <a:buClr>
                <a:srgbClr val="000000"/>
              </a:buClr>
              <a:buSzPts val="1800"/>
              <a:buFont typeface="Montserrat"/>
              <a:buChar char="●"/>
            </a:pPr>
            <a:r>
              <a:rPr lang="en" sz="1800">
                <a:latin typeface="Montserrat ExtraBold"/>
                <a:ea typeface="Montserrat ExtraBold"/>
                <a:cs typeface="Montserrat ExtraBold"/>
                <a:sym typeface="Montserrat ExtraBold"/>
              </a:rPr>
              <a:t>integers</a:t>
            </a:r>
            <a:r>
              <a:rPr lang="en"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sz="1800">
                <a:latin typeface="Montserrat ExtraBold"/>
                <a:ea typeface="Montserrat ExtraBold"/>
                <a:cs typeface="Montserrat ExtraBold"/>
                <a:sym typeface="Montserrat ExtraBold"/>
              </a:rPr>
              <a:t>decimals</a:t>
            </a:r>
            <a:r>
              <a:rPr lang="en" sz="1800">
                <a:solidFill>
                  <a:srgbClr val="000000"/>
                </a:solidFill>
                <a:latin typeface="Montserrat"/>
                <a:ea typeface="Montserrat"/>
                <a:cs typeface="Montserrat"/>
                <a:sym typeface="Montserrat"/>
              </a:rPr>
              <a:t>,</a:t>
            </a:r>
            <a:endParaRPr sz="1800">
              <a:solidFill>
                <a:srgbClr val="000000"/>
              </a:solidFill>
              <a:latin typeface="Montserrat"/>
              <a:ea typeface="Montserrat"/>
              <a:cs typeface="Montserrat"/>
              <a:sym typeface="Montserrat"/>
            </a:endParaRPr>
          </a:p>
          <a:p>
            <a:pPr indent="-342900" lvl="0" marL="457200" rtl="0" algn="l">
              <a:spcBef>
                <a:spcPts val="0"/>
              </a:spcBef>
              <a:spcAft>
                <a:spcPts val="0"/>
              </a:spcAft>
              <a:buClr>
                <a:srgbClr val="000000"/>
              </a:buClr>
              <a:buSzPts val="1800"/>
              <a:buFont typeface="Montserrat"/>
              <a:buChar char="●"/>
            </a:pPr>
            <a:r>
              <a:rPr lang="en" sz="1800">
                <a:latin typeface="Montserrat ExtraBold"/>
                <a:ea typeface="Montserrat ExtraBold"/>
                <a:cs typeface="Montserrat ExtraBold"/>
                <a:sym typeface="Montserrat ExtraBold"/>
              </a:rPr>
              <a:t>float</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342900" lvl="0" marL="457200" rtl="0" algn="l">
              <a:spcBef>
                <a:spcPts val="0"/>
              </a:spcBef>
              <a:spcAft>
                <a:spcPts val="1000"/>
              </a:spcAft>
              <a:buClr>
                <a:srgbClr val="000000"/>
              </a:buClr>
              <a:buSzPts val="1800"/>
              <a:buFont typeface="Montserrat"/>
              <a:buChar char="●"/>
            </a:pPr>
            <a:r>
              <a:rPr lang="en" sz="1800">
                <a:latin typeface="Montserrat ExtraBold"/>
                <a:ea typeface="Montserrat ExtraBold"/>
                <a:cs typeface="Montserrat ExtraBold"/>
                <a:sym typeface="Montserrat ExtraBold"/>
              </a:rPr>
              <a:t>boolean</a:t>
            </a:r>
            <a:r>
              <a:rPr lang="en" sz="1800">
                <a:solidFill>
                  <a:srgbClr val="000000"/>
                </a:solidFill>
                <a:latin typeface="Montserrat"/>
                <a:ea typeface="Montserrat"/>
                <a:cs typeface="Montserrat"/>
                <a:sym typeface="Montserrat"/>
              </a:rPr>
              <a:t>.</a:t>
            </a:r>
            <a:endParaRPr sz="1800">
              <a:latin typeface="Montserrat ExtraBold"/>
              <a:ea typeface="Montserrat ExtraBold"/>
              <a:cs typeface="Montserrat ExtraBold"/>
              <a:sym typeface="Montserrat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1"/>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is a </a:t>
            </a:r>
            <a:r>
              <a:rPr lang="en" sz="2600">
                <a:solidFill>
                  <a:schemeClr val="accent2"/>
                </a:solidFill>
                <a:latin typeface="Montserrat ExtraBold"/>
                <a:ea typeface="Montserrat ExtraBold"/>
                <a:cs typeface="Montserrat ExtraBold"/>
                <a:sym typeface="Montserrat ExtraBold"/>
              </a:rPr>
              <a:t>function</a:t>
            </a:r>
            <a:r>
              <a:rPr lang="en" sz="2600">
                <a:solidFill>
                  <a:schemeClr val="dk1"/>
                </a:solidFill>
                <a:latin typeface="Montserrat ExtraBold"/>
                <a:ea typeface="Montserrat ExtraBold"/>
                <a:cs typeface="Montserrat ExtraBold"/>
                <a:sym typeface="Montserrat ExtraBold"/>
              </a:rPr>
              <a:t>? </a:t>
            </a:r>
            <a:r>
              <a:rPr lang="en" sz="2600">
                <a:solidFill>
                  <a:schemeClr val="dk1"/>
                </a:solidFill>
                <a:latin typeface="Montserrat ExtraBold"/>
                <a:ea typeface="Montserrat ExtraBold"/>
                <a:cs typeface="Montserrat ExtraBold"/>
                <a:sym typeface="Montserrat ExtraBold"/>
              </a:rPr>
              <a:t>What</a:t>
            </a:r>
            <a:r>
              <a:rPr lang="en" sz="2600">
                <a:solidFill>
                  <a:schemeClr val="dk1"/>
                </a:solidFill>
                <a:latin typeface="Montserrat ExtraBold"/>
                <a:ea typeface="Montserrat ExtraBold"/>
                <a:cs typeface="Montserrat ExtraBold"/>
                <a:sym typeface="Montserrat ExtraBold"/>
              </a:rPr>
              <a:t> </a:t>
            </a:r>
            <a:r>
              <a:rPr lang="en" sz="2600">
                <a:solidFill>
                  <a:schemeClr val="accent2"/>
                </a:solidFill>
                <a:latin typeface="Montserrat ExtraBold"/>
                <a:ea typeface="Montserrat ExtraBold"/>
                <a:cs typeface="Montserrat ExtraBold"/>
                <a:sym typeface="Montserrat ExtraBold"/>
              </a:rPr>
              <a:t>input</a:t>
            </a:r>
            <a:r>
              <a:rPr lang="en" sz="2600">
                <a:solidFill>
                  <a:schemeClr val="dk1"/>
                </a:solidFill>
                <a:latin typeface="Montserrat ExtraBold"/>
                <a:ea typeface="Montserrat ExtraBold"/>
                <a:cs typeface="Montserrat ExtraBold"/>
                <a:sym typeface="Montserrat ExtraBold"/>
              </a:rPr>
              <a:t> and </a:t>
            </a:r>
            <a:r>
              <a:rPr lang="en" sz="2600">
                <a:solidFill>
                  <a:schemeClr val="accent2"/>
                </a:solidFill>
                <a:latin typeface="Montserrat ExtraBold"/>
                <a:ea typeface="Montserrat ExtraBold"/>
                <a:cs typeface="Montserrat ExtraBold"/>
                <a:sym typeface="Montserrat ExtraBold"/>
              </a:rPr>
              <a:t>output</a:t>
            </a:r>
            <a:r>
              <a:rPr lang="en" sz="2600">
                <a:solidFill>
                  <a:schemeClr val="dk1"/>
                </a:solidFill>
                <a:latin typeface="Montserrat ExtraBold"/>
                <a:ea typeface="Montserrat ExtraBold"/>
                <a:cs typeface="Montserrat ExtraBold"/>
                <a:sym typeface="Montserrat ExtraBold"/>
              </a:rPr>
              <a:t> </a:t>
            </a:r>
            <a:r>
              <a:rPr lang="en" sz="2600">
                <a:solidFill>
                  <a:schemeClr val="dk1"/>
                </a:solidFill>
                <a:latin typeface="Montserrat ExtraBold"/>
                <a:ea typeface="Montserrat ExtraBold"/>
                <a:cs typeface="Montserrat ExtraBold"/>
                <a:sym typeface="Montserrat ExtraBold"/>
              </a:rPr>
              <a:t>functions do you know</a:t>
            </a:r>
            <a:r>
              <a:rPr lang="en" sz="2600">
                <a:solidFill>
                  <a:schemeClr val="dk1"/>
                </a:solidFill>
                <a:latin typeface="Montserrat ExtraBold"/>
                <a:ea typeface="Montserrat ExtraBold"/>
                <a:cs typeface="Montserrat ExtraBold"/>
                <a:sym typeface="Montserrat ExtraBold"/>
              </a:rPr>
              <a:t>?</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grpSp>
        <p:nvGrpSpPr>
          <p:cNvPr id="484" name="Google Shape;484;p71"/>
          <p:cNvGrpSpPr/>
          <p:nvPr/>
        </p:nvGrpSpPr>
        <p:grpSpPr>
          <a:xfrm>
            <a:off x="7814798" y="175164"/>
            <a:ext cx="1162236" cy="4798825"/>
            <a:chOff x="4572000" y="241250"/>
            <a:chExt cx="1263300" cy="4798825"/>
          </a:xfrm>
        </p:grpSpPr>
        <p:sp>
          <p:nvSpPr>
            <p:cNvPr id="485" name="Google Shape;485;p71"/>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1"/>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71"/>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488" name="Google Shape;488;p71"/>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489" name="Google Shape;489;p7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1" name="Google Shape;491;p71"/>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72"/>
          <p:cNvGrpSpPr/>
          <p:nvPr/>
        </p:nvGrpSpPr>
        <p:grpSpPr>
          <a:xfrm>
            <a:off x="7814798" y="175164"/>
            <a:ext cx="1162236" cy="4798825"/>
            <a:chOff x="4572000" y="241250"/>
            <a:chExt cx="1263300" cy="4798825"/>
          </a:xfrm>
        </p:grpSpPr>
        <p:sp>
          <p:nvSpPr>
            <p:cNvPr id="497" name="Google Shape;497;p72"/>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2"/>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 name="Google Shape;499;p72"/>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00" name="Google Shape;500;p72"/>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501" name="Google Shape;501;p7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72"/>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504" name="Google Shape;504;p72"/>
          <p:cNvSpPr txBox="1"/>
          <p:nvPr/>
        </p:nvSpPr>
        <p:spPr>
          <a:xfrm>
            <a:off x="360000" y="242425"/>
            <a:ext cx="6789300" cy="1421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u="sng">
                <a:solidFill>
                  <a:schemeClr val="accent2"/>
                </a:solidFill>
                <a:latin typeface="Montserrat ExtraBold"/>
                <a:ea typeface="Montserrat ExtraBold"/>
                <a:cs typeface="Montserrat ExtraBold"/>
                <a:sym typeface="Montserrat ExtraBold"/>
              </a:rPr>
              <a:t>A function</a:t>
            </a:r>
            <a:r>
              <a:rPr lang="en" sz="2400">
                <a:solidFill>
                  <a:srgbClr val="000000"/>
                </a:solidFill>
                <a:latin typeface="Montserrat ExtraBold"/>
                <a:ea typeface="Montserrat ExtraBold"/>
                <a:cs typeface="Montserrat ExtraBold"/>
                <a:sym typeface="Montserrat ExtraBold"/>
              </a:rPr>
              <a:t> </a:t>
            </a:r>
            <a:r>
              <a:rPr lang="en" sz="1800">
                <a:latin typeface="Montserrat ExtraBold"/>
                <a:ea typeface="Montserrat ExtraBold"/>
                <a:cs typeface="Montserrat ExtraBold"/>
                <a:sym typeface="Montserrat ExtraBold"/>
              </a:rPr>
              <a:t>is an algorithm compiled in a programming language that has a unique name</a:t>
            </a:r>
            <a:r>
              <a:rPr lang="en" sz="2100">
                <a:latin typeface="Montserrat ExtraBold"/>
                <a:ea typeface="Montserrat ExtraBold"/>
                <a:cs typeface="Montserrat ExtraBold"/>
                <a:sym typeface="Montserrat ExtraBold"/>
              </a:rPr>
              <a:t>.</a:t>
            </a:r>
            <a:endParaRPr sz="2100">
              <a:latin typeface="Montserrat ExtraBold"/>
              <a:ea typeface="Montserrat ExtraBold"/>
              <a:cs typeface="Montserrat ExtraBold"/>
              <a:sym typeface="Montserrat ExtraBold"/>
            </a:endParaRPr>
          </a:p>
          <a:p>
            <a:pPr indent="0" lvl="0" marL="0" rtl="0" algn="l">
              <a:spcBef>
                <a:spcPts val="1000"/>
              </a:spcBef>
              <a:spcAft>
                <a:spcPts val="0"/>
              </a:spcAft>
              <a:buClr>
                <a:srgbClr val="000000"/>
              </a:buClr>
              <a:buSzPts val="1100"/>
              <a:buFont typeface="Arial"/>
              <a:buNone/>
            </a:pPr>
            <a:r>
              <a:t/>
            </a:r>
            <a:endParaRPr sz="21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rPr i="1" lang="en" sz="1800">
                <a:latin typeface="Montserrat"/>
                <a:ea typeface="Montserrat"/>
                <a:cs typeface="Montserrat"/>
                <a:sym typeface="Montserrat"/>
              </a:rPr>
              <a:t>Example</a:t>
            </a:r>
            <a:r>
              <a:rPr lang="en" sz="1800">
                <a:latin typeface="Montserrat"/>
                <a:ea typeface="Montserrat"/>
                <a:cs typeface="Montserrat"/>
                <a:sym typeface="Montserrat"/>
              </a:rPr>
              <a:t> (</a:t>
            </a:r>
            <a:r>
              <a:rPr lang="en" sz="1800">
                <a:latin typeface="Montserrat"/>
                <a:ea typeface="Montserrat"/>
                <a:cs typeface="Montserrat"/>
                <a:sym typeface="Montserrat"/>
              </a:rPr>
              <a:t>data input and output functions</a:t>
            </a:r>
            <a:r>
              <a:rPr lang="en" sz="1800">
                <a:latin typeface="Montserrat"/>
                <a:ea typeface="Montserrat"/>
                <a:cs typeface="Montserrat"/>
                <a:sym typeface="Montserrat"/>
              </a:rPr>
              <a:t>)</a:t>
            </a:r>
            <a:r>
              <a:rPr b="1" lang="en" sz="1800">
                <a:latin typeface="Montserrat"/>
                <a:ea typeface="Montserrat"/>
                <a:cs typeface="Montserrat"/>
                <a:sym typeface="Montserrat"/>
              </a:rPr>
              <a:t>:</a:t>
            </a:r>
            <a:endParaRPr b="1" sz="1800">
              <a:latin typeface="Montserrat"/>
              <a:ea typeface="Montserrat"/>
              <a:cs typeface="Montserrat"/>
              <a:sym typeface="Montserrat"/>
            </a:endParaRPr>
          </a:p>
        </p:txBody>
      </p:sp>
      <p:graphicFrame>
        <p:nvGraphicFramePr>
          <p:cNvPr id="505" name="Google Shape;505;p72"/>
          <p:cNvGraphicFramePr/>
          <p:nvPr/>
        </p:nvGraphicFramePr>
        <p:xfrm>
          <a:off x="254525" y="1745750"/>
          <a:ext cx="3000000" cy="3000000"/>
        </p:xfrm>
        <a:graphic>
          <a:graphicData uri="http://schemas.openxmlformats.org/drawingml/2006/table">
            <a:tbl>
              <a:tblPr>
                <a:noFill/>
                <a:tableStyleId>{F11B55A5-09A3-45D0-B070-2AACDC1ECDAF}</a:tableStyleId>
              </a:tblPr>
              <a:tblGrid>
                <a:gridCol w="3173950"/>
                <a:gridCol w="2113700"/>
                <a:gridCol w="2056850"/>
              </a:tblGrid>
              <a:tr h="397850">
                <a:tc>
                  <a:txBody>
                    <a:bodyPr/>
                    <a:lstStyle/>
                    <a:p>
                      <a:pPr indent="0" lvl="0" marL="0" rtl="0" algn="ctr">
                        <a:spcBef>
                          <a:spcPts val="0"/>
                        </a:spcBef>
                        <a:spcAft>
                          <a:spcPts val="0"/>
                        </a:spcAft>
                        <a:buClr>
                          <a:srgbClr val="000000"/>
                        </a:buClr>
                        <a:buSzPts val="1100"/>
                        <a:buFont typeface="Arial"/>
                        <a:buNone/>
                      </a:pPr>
                      <a:r>
                        <a:rPr i="1" lang="en">
                          <a:latin typeface="Montserrat"/>
                          <a:ea typeface="Montserrat"/>
                          <a:cs typeface="Montserrat"/>
                          <a:sym typeface="Montserrat"/>
                        </a:rPr>
                        <a:t>Function syntax</a:t>
                      </a:r>
                      <a:endParaRPr i="1">
                        <a:latin typeface="Montserrat"/>
                        <a:ea typeface="Montserrat"/>
                        <a:cs typeface="Montserrat"/>
                        <a:sym typeface="Montserrat"/>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i="1" lang="en">
                          <a:latin typeface="Montserrat"/>
                          <a:ea typeface="Montserrat"/>
                          <a:cs typeface="Montserrat"/>
                          <a:sym typeface="Montserrat"/>
                        </a:rPr>
                        <a:t>Purpose</a:t>
                      </a:r>
                      <a:endParaRPr i="1">
                        <a:latin typeface="Montserrat"/>
                        <a:ea typeface="Montserrat"/>
                        <a:cs typeface="Montserrat"/>
                        <a:sym typeface="Montserrat"/>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spcBef>
                          <a:spcPts val="0"/>
                        </a:spcBef>
                        <a:spcAft>
                          <a:spcPts val="0"/>
                        </a:spcAft>
                        <a:buNone/>
                      </a:pPr>
                      <a:r>
                        <a:rPr i="1" lang="en">
                          <a:latin typeface="Montserrat"/>
                          <a:ea typeface="Montserrat"/>
                          <a:cs typeface="Montserrat"/>
                          <a:sym typeface="Montserrat"/>
                        </a:rPr>
                        <a:t>Result</a:t>
                      </a:r>
                      <a:endParaRPr i="1">
                        <a:latin typeface="Montserrat"/>
                        <a:ea typeface="Montserrat"/>
                        <a:cs typeface="Montserrat"/>
                        <a:sym typeface="Montserrat"/>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610325">
                <a:tc>
                  <a:txBody>
                    <a:bodyPr/>
                    <a:lstStyle/>
                    <a:p>
                      <a:pPr indent="0" lvl="0" marL="0" rtl="0" algn="l">
                        <a:spcBef>
                          <a:spcPts val="0"/>
                        </a:spcBef>
                        <a:spcAft>
                          <a:spcPts val="0"/>
                        </a:spcAft>
                        <a:buClr>
                          <a:srgbClr val="000000"/>
                        </a:buClr>
                        <a:buSzPts val="1100"/>
                        <a:buFont typeface="Arial"/>
                        <a:buNone/>
                      </a:pPr>
                      <a:r>
                        <a:rPr lang="en" sz="1800">
                          <a:solidFill>
                            <a:srgbClr val="1C00CF"/>
                          </a:solidFill>
                          <a:latin typeface="Montserrat"/>
                          <a:ea typeface="Montserrat"/>
                          <a:cs typeface="Montserrat"/>
                          <a:sym typeface="Montserrat"/>
                        </a:rPr>
                        <a:t>p</a:t>
                      </a:r>
                      <a:r>
                        <a:rPr lang="en" sz="1800">
                          <a:solidFill>
                            <a:srgbClr val="1C00CF"/>
                          </a:solidFill>
                          <a:latin typeface="Montserrat"/>
                          <a:ea typeface="Montserrat"/>
                          <a:cs typeface="Montserrat"/>
                          <a:sym typeface="Montserrat"/>
                        </a:rPr>
                        <a:t>rint </a:t>
                      </a:r>
                      <a:r>
                        <a:rPr lang="en" sz="1800">
                          <a:solidFill>
                            <a:srgbClr val="000000"/>
                          </a:solidFill>
                          <a:latin typeface="Montserrat"/>
                          <a:ea typeface="Montserrat"/>
                          <a:cs typeface="Montserrat"/>
                          <a:sym typeface="Montserrat"/>
                        </a:rPr>
                        <a:t>(</a:t>
                      </a:r>
                      <a:r>
                        <a:rPr lang="en" sz="1800">
                          <a:solidFill>
                            <a:srgbClr val="A31515"/>
                          </a:solidFill>
                          <a:highlight>
                            <a:srgbClr val="FFFFFE"/>
                          </a:highlight>
                          <a:latin typeface="Montserrat"/>
                          <a:ea typeface="Montserrat"/>
                          <a:cs typeface="Montserrat"/>
                          <a:sym typeface="Montserrat"/>
                        </a:rPr>
                        <a:t>'</a:t>
                      </a:r>
                      <a:r>
                        <a:rPr lang="en" sz="1800">
                          <a:solidFill>
                            <a:srgbClr val="E06666"/>
                          </a:solidFill>
                          <a:latin typeface="Montserrat"/>
                          <a:ea typeface="Montserrat"/>
                          <a:cs typeface="Montserrat"/>
                          <a:sym typeface="Montserrat"/>
                        </a:rPr>
                        <a:t>Hello, hackers</a:t>
                      </a:r>
                      <a:r>
                        <a:rPr lang="en" sz="1800">
                          <a:solidFill>
                            <a:srgbClr val="E06666"/>
                          </a:solidFill>
                          <a:latin typeface="Montserrat"/>
                          <a:ea typeface="Montserrat"/>
                          <a:cs typeface="Montserrat"/>
                          <a:sym typeface="Montserrat"/>
                        </a:rPr>
                        <a:t>!</a:t>
                      </a:r>
                      <a:r>
                        <a:rPr lang="en" sz="1800">
                          <a:solidFill>
                            <a:srgbClr val="A31515"/>
                          </a:solidFill>
                          <a:highlight>
                            <a:srgbClr val="FFFFFE"/>
                          </a:highlight>
                          <a:latin typeface="Montserrat"/>
                          <a:ea typeface="Montserrat"/>
                          <a:cs typeface="Montserrat"/>
                          <a:sym typeface="Montserrat"/>
                        </a:rPr>
                        <a:t>'</a:t>
                      </a:r>
                      <a:r>
                        <a:rPr lang="en" sz="1800">
                          <a:solidFill>
                            <a:srgbClr val="000000"/>
                          </a:solidFill>
                          <a:latin typeface="Montserrat"/>
                          <a:ea typeface="Montserrat"/>
                          <a:cs typeface="Montserrat"/>
                          <a:sym typeface="Montserrat"/>
                        </a:rPr>
                        <a:t>)</a:t>
                      </a:r>
                      <a:endParaRPr sz="1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Information output</a:t>
                      </a:r>
                      <a:endParaRPr>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on the screen</a:t>
                      </a:r>
                      <a:endParaRPr>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Hello, hackers</a:t>
                      </a: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rgbClr val="9E9E9E"/>
                      </a:solidFill>
                      <a:prstDash val="solid"/>
                      <a:round/>
                      <a:headEnd len="sm" w="sm" type="none"/>
                      <a:tailEnd len="sm" w="sm" type="none"/>
                    </a:lnB>
                  </a:tcPr>
                </a:tc>
              </a:tr>
              <a:tr h="822800">
                <a:tc>
                  <a:txBody>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name =</a:t>
                      </a:r>
                      <a:r>
                        <a:rPr lang="en" sz="1800">
                          <a:solidFill>
                            <a:srgbClr val="1C00CF"/>
                          </a:solidFill>
                          <a:latin typeface="Montserrat"/>
                          <a:ea typeface="Montserrat"/>
                          <a:cs typeface="Montserrat"/>
                          <a:sym typeface="Montserrat"/>
                        </a:rPr>
                        <a:t> input</a:t>
                      </a:r>
                      <a:r>
                        <a:rPr lang="en" sz="1800">
                          <a:solidFill>
                            <a:srgbClr val="000000"/>
                          </a:solidFill>
                          <a:latin typeface="Montserrat"/>
                          <a:ea typeface="Montserrat"/>
                          <a:cs typeface="Montserrat"/>
                          <a:sym typeface="Montserrat"/>
                        </a:rPr>
                        <a:t>(</a:t>
                      </a:r>
                      <a:r>
                        <a:rPr lang="en" sz="1800">
                          <a:solidFill>
                            <a:srgbClr val="E06666"/>
                          </a:solidFill>
                          <a:latin typeface="Montserrat"/>
                          <a:ea typeface="Montserrat"/>
                          <a:cs typeface="Montserrat"/>
                          <a:sym typeface="Montserrat"/>
                        </a:rPr>
                        <a:t>‘</a:t>
                      </a:r>
                      <a:r>
                        <a:rPr lang="en" sz="1800">
                          <a:solidFill>
                            <a:srgbClr val="E06666"/>
                          </a:solidFill>
                          <a:latin typeface="Montserrat"/>
                          <a:ea typeface="Montserrat"/>
                          <a:cs typeface="Montserrat"/>
                          <a:sym typeface="Montserrat"/>
                        </a:rPr>
                        <a:t>Your name</a:t>
                      </a:r>
                      <a:r>
                        <a:rPr lang="en" sz="1800">
                          <a:solidFill>
                            <a:srgbClr val="E06666"/>
                          </a:solidFill>
                          <a:latin typeface="Montserrat"/>
                          <a:ea typeface="Montserrat"/>
                          <a:cs typeface="Montserrat"/>
                          <a:sym typeface="Montserrat"/>
                        </a:rPr>
                        <a:t>:’</a:t>
                      </a:r>
                      <a:r>
                        <a:rPr lang="en" sz="1800">
                          <a:solidFill>
                            <a:srgbClr val="000000"/>
                          </a:solidFill>
                          <a:latin typeface="Montserrat"/>
                          <a:ea typeface="Montserrat"/>
                          <a:cs typeface="Montserrat"/>
                          <a:sym typeface="Montserrat"/>
                        </a:rPr>
                        <a:t>)</a:t>
                      </a:r>
                      <a:endParaRPr sz="18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Getting data from the keyboard and saving it to a variable</a:t>
                      </a:r>
                      <a:endParaRPr>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ontserrat"/>
                          <a:ea typeface="Montserrat"/>
                          <a:cs typeface="Montserrat"/>
                          <a:sym typeface="Montserrat"/>
                        </a:rPr>
                        <a:t>Your name</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&gt;&gt;&gt; Sam</a:t>
                      </a:r>
                      <a:endParaRPr>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cxnSp>
        <p:nvCxnSpPr>
          <p:cNvPr id="506" name="Google Shape;506;p72"/>
          <p:cNvCxnSpPr/>
          <p:nvPr/>
        </p:nvCxnSpPr>
        <p:spPr>
          <a:xfrm rot="10800000">
            <a:off x="6429575" y="3464200"/>
            <a:ext cx="0" cy="669600"/>
          </a:xfrm>
          <a:prstGeom prst="straightConnector1">
            <a:avLst/>
          </a:prstGeom>
          <a:noFill/>
          <a:ln cap="flat" cmpd="sng" w="9525">
            <a:solidFill>
              <a:srgbClr val="666666"/>
            </a:solidFill>
            <a:prstDash val="solid"/>
            <a:round/>
            <a:headEnd len="med" w="med" type="none"/>
            <a:tailEnd len="med" w="med" type="triangle"/>
          </a:ln>
        </p:spPr>
      </p:cxnSp>
      <p:sp>
        <p:nvSpPr>
          <p:cNvPr id="507" name="Google Shape;507;p72"/>
          <p:cNvSpPr txBox="1"/>
          <p:nvPr/>
        </p:nvSpPr>
        <p:spPr>
          <a:xfrm>
            <a:off x="5571725" y="4181825"/>
            <a:ext cx="1812600" cy="4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Will be saved in  name.</a:t>
            </a:r>
            <a:endParaRPr>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is a</a:t>
            </a:r>
            <a:r>
              <a:rPr lang="en" sz="2600">
                <a:solidFill>
                  <a:schemeClr val="dk1"/>
                </a:solidFill>
                <a:latin typeface="Montserrat ExtraBold"/>
                <a:ea typeface="Montserrat ExtraBold"/>
                <a:cs typeface="Montserrat ExtraBold"/>
                <a:sym typeface="Montserrat ExtraBold"/>
              </a:rPr>
              <a:t> </a:t>
            </a:r>
            <a:r>
              <a:rPr lang="en" sz="2600">
                <a:solidFill>
                  <a:schemeClr val="accent2"/>
                </a:solidFill>
                <a:latin typeface="Montserrat ExtraBold"/>
                <a:ea typeface="Montserrat ExtraBold"/>
                <a:cs typeface="Montserrat ExtraBold"/>
                <a:sym typeface="Montserrat ExtraBold"/>
              </a:rPr>
              <a:t>conditional statement</a:t>
            </a:r>
            <a:r>
              <a:rPr lang="en" sz="2600">
                <a:solidFill>
                  <a:schemeClr val="dk1"/>
                </a:solidFill>
                <a:latin typeface="Montserrat ExtraBold"/>
                <a:ea typeface="Montserrat ExtraBold"/>
                <a:cs typeface="Montserrat ExtraBold"/>
                <a:sym typeface="Montserrat ExtraBold"/>
              </a:rPr>
              <a:t>? </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is it used for?</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grpSp>
        <p:nvGrpSpPr>
          <p:cNvPr id="513" name="Google Shape;513;p73"/>
          <p:cNvGrpSpPr/>
          <p:nvPr/>
        </p:nvGrpSpPr>
        <p:grpSpPr>
          <a:xfrm>
            <a:off x="7814798" y="175164"/>
            <a:ext cx="1162236" cy="4798825"/>
            <a:chOff x="4572000" y="241250"/>
            <a:chExt cx="1263300" cy="4798825"/>
          </a:xfrm>
        </p:grpSpPr>
        <p:sp>
          <p:nvSpPr>
            <p:cNvPr id="514" name="Google Shape;514;p73"/>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3"/>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73"/>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17" name="Google Shape;517;p73"/>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518" name="Google Shape;518;p7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0" name="Google Shape;520;p73"/>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grpSp>
        <p:nvGrpSpPr>
          <p:cNvPr id="525" name="Google Shape;525;p74"/>
          <p:cNvGrpSpPr/>
          <p:nvPr/>
        </p:nvGrpSpPr>
        <p:grpSpPr>
          <a:xfrm>
            <a:off x="7814798" y="175164"/>
            <a:ext cx="1162236" cy="4798825"/>
            <a:chOff x="4572000" y="241250"/>
            <a:chExt cx="1263300" cy="4798825"/>
          </a:xfrm>
        </p:grpSpPr>
        <p:sp>
          <p:nvSpPr>
            <p:cNvPr id="526" name="Google Shape;526;p74"/>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4"/>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74"/>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29" name="Google Shape;529;p74"/>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530" name="Google Shape;530;p7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74"/>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533" name="Google Shape;533;p74"/>
          <p:cNvSpPr txBox="1"/>
          <p:nvPr/>
        </p:nvSpPr>
        <p:spPr>
          <a:xfrm>
            <a:off x="352725" y="175175"/>
            <a:ext cx="74076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solidFill>
                  <a:srgbClr val="FF7842"/>
                </a:solidFill>
                <a:highlight>
                  <a:srgbClr val="FFFFFF"/>
                </a:highlight>
                <a:latin typeface="Montserrat ExtraBold"/>
                <a:ea typeface="Montserrat ExtraBold"/>
                <a:cs typeface="Montserrat ExtraBold"/>
                <a:sym typeface="Montserrat ExtraBold"/>
              </a:rPr>
              <a:t>A conditional statement</a:t>
            </a:r>
            <a:endParaRPr sz="3000">
              <a:solidFill>
                <a:srgbClr val="FF7842"/>
              </a:solidFill>
              <a:latin typeface="Montserrat ExtraBold"/>
              <a:ea typeface="Montserrat ExtraBold"/>
              <a:cs typeface="Montserrat ExtraBold"/>
              <a:sym typeface="Montserrat ExtraBold"/>
            </a:endParaRPr>
          </a:p>
        </p:txBody>
      </p:sp>
      <p:sp>
        <p:nvSpPr>
          <p:cNvPr id="534" name="Google Shape;534;p74"/>
          <p:cNvSpPr txBox="1"/>
          <p:nvPr/>
        </p:nvSpPr>
        <p:spPr>
          <a:xfrm>
            <a:off x="245550" y="556700"/>
            <a:ext cx="73149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700">
                <a:latin typeface="Montserrat ExtraBold"/>
                <a:ea typeface="Montserrat ExtraBold"/>
                <a:cs typeface="Montserrat ExtraBold"/>
                <a:sym typeface="Montserrat ExtraBold"/>
              </a:rPr>
              <a:t>is a command that performs or does not perform an action depending on the value of the logical expression</a:t>
            </a:r>
            <a:r>
              <a:rPr lang="en" sz="1700">
                <a:latin typeface="Montserrat ExtraBold"/>
                <a:ea typeface="Montserrat ExtraBold"/>
                <a:cs typeface="Montserrat ExtraBold"/>
                <a:sym typeface="Montserrat ExtraBold"/>
              </a:rPr>
              <a:t>.</a:t>
            </a:r>
            <a:endParaRPr sz="1700">
              <a:latin typeface="Montserrat Black"/>
              <a:ea typeface="Montserrat Black"/>
              <a:cs typeface="Montserrat Black"/>
              <a:sym typeface="Montserrat Black"/>
            </a:endParaRPr>
          </a:p>
        </p:txBody>
      </p:sp>
      <p:sp>
        <p:nvSpPr>
          <p:cNvPr id="535" name="Google Shape;535;p74"/>
          <p:cNvSpPr/>
          <p:nvPr/>
        </p:nvSpPr>
        <p:spPr>
          <a:xfrm>
            <a:off x="2429450" y="2646775"/>
            <a:ext cx="2896350" cy="850800"/>
          </a:xfrm>
          <a:prstGeom prst="flowChartDecision">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Is the logical expression true</a:t>
            </a:r>
            <a:r>
              <a:rPr lang="en" sz="1200"/>
              <a:t>?</a:t>
            </a:r>
            <a:endParaRPr sz="1200"/>
          </a:p>
        </p:txBody>
      </p:sp>
      <p:cxnSp>
        <p:nvCxnSpPr>
          <p:cNvPr id="536" name="Google Shape;536;p74"/>
          <p:cNvCxnSpPr>
            <a:stCxn id="535" idx="1"/>
            <a:endCxn id="537" idx="0"/>
          </p:cNvCxnSpPr>
          <p:nvPr/>
        </p:nvCxnSpPr>
        <p:spPr>
          <a:xfrm flipH="1">
            <a:off x="1890350" y="3072175"/>
            <a:ext cx="539100" cy="412500"/>
          </a:xfrm>
          <a:prstGeom prst="bentConnector2">
            <a:avLst/>
          </a:prstGeom>
          <a:noFill/>
          <a:ln cap="flat" cmpd="sng" w="9525">
            <a:solidFill>
              <a:srgbClr val="434343"/>
            </a:solidFill>
            <a:prstDash val="solid"/>
            <a:round/>
            <a:headEnd len="med" w="med" type="none"/>
            <a:tailEnd len="med" w="med" type="triangle"/>
          </a:ln>
        </p:spPr>
      </p:cxnSp>
      <p:cxnSp>
        <p:nvCxnSpPr>
          <p:cNvPr id="538" name="Google Shape;538;p74"/>
          <p:cNvCxnSpPr/>
          <p:nvPr/>
        </p:nvCxnSpPr>
        <p:spPr>
          <a:xfrm>
            <a:off x="3490525" y="4415463"/>
            <a:ext cx="0" cy="260100"/>
          </a:xfrm>
          <a:prstGeom prst="straightConnector1">
            <a:avLst/>
          </a:prstGeom>
          <a:noFill/>
          <a:ln cap="flat" cmpd="sng" w="9525">
            <a:solidFill>
              <a:srgbClr val="434343"/>
            </a:solidFill>
            <a:prstDash val="dash"/>
            <a:round/>
            <a:headEnd len="med" w="med" type="none"/>
            <a:tailEnd len="med" w="med" type="none"/>
          </a:ln>
        </p:spPr>
      </p:cxnSp>
      <p:sp>
        <p:nvSpPr>
          <p:cNvPr id="539" name="Google Shape;539;p74"/>
          <p:cNvSpPr/>
          <p:nvPr/>
        </p:nvSpPr>
        <p:spPr>
          <a:xfrm>
            <a:off x="3464275" y="4362963"/>
            <a:ext cx="52500" cy="52500"/>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74"/>
          <p:cNvCxnSpPr>
            <a:stCxn id="537" idx="2"/>
            <a:endCxn id="539" idx="2"/>
          </p:cNvCxnSpPr>
          <p:nvPr/>
        </p:nvCxnSpPr>
        <p:spPr>
          <a:xfrm flipH="1" rot="-5400000">
            <a:off x="2482625" y="3407725"/>
            <a:ext cx="389400" cy="1573800"/>
          </a:xfrm>
          <a:prstGeom prst="bentConnector2">
            <a:avLst/>
          </a:prstGeom>
          <a:noFill/>
          <a:ln cap="flat" cmpd="sng" w="9525">
            <a:solidFill>
              <a:srgbClr val="434343"/>
            </a:solidFill>
            <a:prstDash val="solid"/>
            <a:round/>
            <a:headEnd len="med" w="med" type="none"/>
            <a:tailEnd len="med" w="med" type="none"/>
          </a:ln>
        </p:spPr>
      </p:cxnSp>
      <p:sp>
        <p:nvSpPr>
          <p:cNvPr id="541" name="Google Shape;541;p74"/>
          <p:cNvSpPr txBox="1"/>
          <p:nvPr/>
        </p:nvSpPr>
        <p:spPr>
          <a:xfrm>
            <a:off x="1908650" y="2623738"/>
            <a:ext cx="502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Yes</a:t>
            </a:r>
            <a:endParaRPr i="1"/>
          </a:p>
        </p:txBody>
      </p:sp>
      <p:sp>
        <p:nvSpPr>
          <p:cNvPr id="542" name="Google Shape;542;p74"/>
          <p:cNvSpPr txBox="1"/>
          <p:nvPr/>
        </p:nvSpPr>
        <p:spPr>
          <a:xfrm>
            <a:off x="5380825" y="2716713"/>
            <a:ext cx="5739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No</a:t>
            </a:r>
            <a:endParaRPr i="1"/>
          </a:p>
        </p:txBody>
      </p:sp>
      <p:cxnSp>
        <p:nvCxnSpPr>
          <p:cNvPr id="543" name="Google Shape;543;p74"/>
          <p:cNvCxnSpPr/>
          <p:nvPr/>
        </p:nvCxnSpPr>
        <p:spPr>
          <a:xfrm>
            <a:off x="3511400" y="2363638"/>
            <a:ext cx="0" cy="260100"/>
          </a:xfrm>
          <a:prstGeom prst="straightConnector1">
            <a:avLst/>
          </a:prstGeom>
          <a:noFill/>
          <a:ln cap="flat" cmpd="sng" w="9525">
            <a:solidFill>
              <a:srgbClr val="434343"/>
            </a:solidFill>
            <a:prstDash val="dash"/>
            <a:round/>
            <a:headEnd len="med" w="med" type="none"/>
            <a:tailEnd len="med" w="med" type="none"/>
          </a:ln>
        </p:spPr>
      </p:cxnSp>
      <p:sp>
        <p:nvSpPr>
          <p:cNvPr id="537" name="Google Shape;537;p74"/>
          <p:cNvSpPr/>
          <p:nvPr/>
        </p:nvSpPr>
        <p:spPr>
          <a:xfrm>
            <a:off x="744575" y="3484525"/>
            <a:ext cx="2291700" cy="5154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t>
            </a:r>
            <a:r>
              <a:rPr lang="en"/>
              <a:t>erform action A</a:t>
            </a:r>
            <a:endParaRPr/>
          </a:p>
        </p:txBody>
      </p:sp>
      <p:sp>
        <p:nvSpPr>
          <p:cNvPr id="544" name="Google Shape;544;p74"/>
          <p:cNvSpPr txBox="1"/>
          <p:nvPr/>
        </p:nvSpPr>
        <p:spPr>
          <a:xfrm>
            <a:off x="245550" y="1557825"/>
            <a:ext cx="77502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Usage example</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performing action A if the expression is true or action B if it is false.</a:t>
            </a:r>
            <a:endParaRPr>
              <a:latin typeface="Montserrat"/>
              <a:ea typeface="Montserrat"/>
              <a:cs typeface="Montserrat"/>
              <a:sym typeface="Montserrat"/>
            </a:endParaRPr>
          </a:p>
        </p:txBody>
      </p:sp>
      <p:sp>
        <p:nvSpPr>
          <p:cNvPr id="545" name="Google Shape;545;p74"/>
          <p:cNvSpPr/>
          <p:nvPr/>
        </p:nvSpPr>
        <p:spPr>
          <a:xfrm>
            <a:off x="4855388" y="3484525"/>
            <a:ext cx="2291700" cy="5154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Perform action B</a:t>
            </a:r>
            <a:endParaRPr/>
          </a:p>
        </p:txBody>
      </p:sp>
      <p:cxnSp>
        <p:nvCxnSpPr>
          <p:cNvPr id="546" name="Google Shape;546;p74"/>
          <p:cNvCxnSpPr>
            <a:endCxn id="545" idx="0"/>
          </p:cNvCxnSpPr>
          <p:nvPr/>
        </p:nvCxnSpPr>
        <p:spPr>
          <a:xfrm>
            <a:off x="5325938" y="3072025"/>
            <a:ext cx="675300" cy="412500"/>
          </a:xfrm>
          <a:prstGeom prst="bentConnector2">
            <a:avLst/>
          </a:prstGeom>
          <a:noFill/>
          <a:ln cap="flat" cmpd="sng" w="9525">
            <a:solidFill>
              <a:srgbClr val="434343"/>
            </a:solidFill>
            <a:prstDash val="solid"/>
            <a:round/>
            <a:headEnd len="med" w="med" type="none"/>
            <a:tailEnd len="med" w="med" type="triangle"/>
          </a:ln>
        </p:spPr>
      </p:cxnSp>
      <p:cxnSp>
        <p:nvCxnSpPr>
          <p:cNvPr id="547" name="Google Shape;547;p74"/>
          <p:cNvCxnSpPr>
            <a:stCxn id="545" idx="2"/>
            <a:endCxn id="539" idx="6"/>
          </p:cNvCxnSpPr>
          <p:nvPr/>
        </p:nvCxnSpPr>
        <p:spPr>
          <a:xfrm rot="5400000">
            <a:off x="4564238" y="2952325"/>
            <a:ext cx="389400" cy="2484600"/>
          </a:xfrm>
          <a:prstGeom prst="bentConnector2">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59" name="Shape 259"/>
        <p:cNvGrpSpPr/>
        <p:nvPr/>
      </p:nvGrpSpPr>
      <p:grpSpPr>
        <a:xfrm>
          <a:off x="0" y="0"/>
          <a:ext cx="0" cy="0"/>
          <a:chOff x="0" y="0"/>
          <a:chExt cx="0" cy="0"/>
        </a:xfrm>
      </p:grpSpPr>
      <p:sp>
        <p:nvSpPr>
          <p:cNvPr id="260" name="Google Shape;260;p57"/>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7"/>
          <p:cNvSpPr/>
          <p:nvPr/>
        </p:nvSpPr>
        <p:spPr>
          <a:xfrm>
            <a:off x="5736000" y="1047750"/>
            <a:ext cx="3048000" cy="304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7"/>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7"/>
          <p:cNvSpPr txBox="1"/>
          <p:nvPr/>
        </p:nvSpPr>
        <p:spPr>
          <a:xfrm>
            <a:off x="360000" y="717900"/>
            <a:ext cx="5432700" cy="1258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Welcome</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to ProTeam!</a:t>
            </a:r>
            <a:endParaRPr sz="3600">
              <a:solidFill>
                <a:srgbClr val="FFFFFF"/>
              </a:solidFill>
              <a:latin typeface="Montserrat ExtraBold"/>
              <a:ea typeface="Montserrat ExtraBold"/>
              <a:cs typeface="Montserrat ExtraBold"/>
              <a:sym typeface="Montserrat ExtraBold"/>
            </a:endParaRPr>
          </a:p>
        </p:txBody>
      </p:sp>
      <p:pic>
        <p:nvPicPr>
          <p:cNvPr id="264" name="Google Shape;264;p57"/>
          <p:cNvPicPr preferRelativeResize="0"/>
          <p:nvPr/>
        </p:nvPicPr>
        <p:blipFill rotWithShape="1">
          <a:blip r:embed="rId3">
            <a:alphaModFix/>
          </a:blip>
          <a:srcRect b="0" l="0" r="0" t="0"/>
          <a:stretch/>
        </p:blipFill>
        <p:spPr>
          <a:xfrm>
            <a:off x="6147538" y="1513099"/>
            <a:ext cx="2237575" cy="2117646"/>
          </a:xfrm>
          <a:prstGeom prst="rect">
            <a:avLst/>
          </a:prstGeom>
          <a:noFill/>
          <a:ln>
            <a:noFill/>
          </a:ln>
        </p:spPr>
      </p:pic>
      <p:sp>
        <p:nvSpPr>
          <p:cNvPr id="265" name="Google Shape;265;p57"/>
          <p:cNvSpPr txBox="1"/>
          <p:nvPr/>
        </p:nvSpPr>
        <p:spPr>
          <a:xfrm>
            <a:off x="360000" y="320450"/>
            <a:ext cx="5306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rgbClr val="FFFFFF"/>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grpSp>
        <p:nvGrpSpPr>
          <p:cNvPr id="552" name="Google Shape;552;p75"/>
          <p:cNvGrpSpPr/>
          <p:nvPr/>
        </p:nvGrpSpPr>
        <p:grpSpPr>
          <a:xfrm>
            <a:off x="7814798" y="175164"/>
            <a:ext cx="1162236" cy="4798825"/>
            <a:chOff x="4572000" y="241250"/>
            <a:chExt cx="1263300" cy="4798825"/>
          </a:xfrm>
        </p:grpSpPr>
        <p:sp>
          <p:nvSpPr>
            <p:cNvPr id="553" name="Google Shape;553;p75"/>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5"/>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 name="Google Shape;555;p75"/>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a:t>
            </a:r>
            <a:r>
              <a:rPr lang="en" sz="2600">
                <a:solidFill>
                  <a:schemeClr val="accent2"/>
                </a:solidFill>
                <a:latin typeface="Montserrat ExtraBold"/>
                <a:ea typeface="Montserrat ExtraBold"/>
                <a:cs typeface="Montserrat ExtraBold"/>
                <a:sym typeface="Montserrat ExtraBold"/>
              </a:rPr>
              <a:t>types of conditional statements </a:t>
            </a:r>
            <a:r>
              <a:rPr lang="en" sz="2600">
                <a:solidFill>
                  <a:schemeClr val="dk1"/>
                </a:solidFill>
                <a:latin typeface="Montserrat ExtraBold"/>
                <a:ea typeface="Montserrat ExtraBold"/>
                <a:cs typeface="Montserrat ExtraBold"/>
                <a:sym typeface="Montserrat ExtraBold"/>
              </a:rPr>
              <a:t>do you know? What words are used to set them?</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556" name="Google Shape;556;p75"/>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57" name="Google Shape;557;p75"/>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558" name="Google Shape;558;p7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75"/>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grpSp>
        <p:nvGrpSpPr>
          <p:cNvPr id="565" name="Google Shape;565;p76"/>
          <p:cNvGrpSpPr/>
          <p:nvPr/>
        </p:nvGrpSpPr>
        <p:grpSpPr>
          <a:xfrm>
            <a:off x="7814798" y="175164"/>
            <a:ext cx="1162236" cy="4798825"/>
            <a:chOff x="4572000" y="241250"/>
            <a:chExt cx="1263300" cy="4798825"/>
          </a:xfrm>
        </p:grpSpPr>
        <p:sp>
          <p:nvSpPr>
            <p:cNvPr id="566" name="Google Shape;566;p76"/>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6"/>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76"/>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Types of conditional statements:</a:t>
            </a:r>
            <a:endParaRPr sz="2600">
              <a:solidFill>
                <a:schemeClr val="dk1"/>
              </a:solidFill>
              <a:latin typeface="Montserrat ExtraBold"/>
              <a:ea typeface="Montserrat ExtraBold"/>
              <a:cs typeface="Montserrat ExtraBold"/>
              <a:sym typeface="Montserrat ExtraBold"/>
            </a:endParaRPr>
          </a:p>
          <a:p>
            <a:pPr indent="-342900" lvl="0" marL="457200" rtl="0" algn="l">
              <a:spcBef>
                <a:spcPts val="1000"/>
              </a:spcBef>
              <a:spcAft>
                <a:spcPts val="0"/>
              </a:spcAft>
              <a:buClr>
                <a:schemeClr val="dk1"/>
              </a:buClr>
              <a:buSzPts val="1800"/>
              <a:buFont typeface="Montserrat"/>
              <a:buChar char="●"/>
            </a:pPr>
            <a:r>
              <a:rPr lang="en" sz="1800">
                <a:solidFill>
                  <a:srgbClr val="999999"/>
                </a:solidFill>
                <a:latin typeface="Montserrat"/>
                <a:ea typeface="Montserrat"/>
                <a:cs typeface="Montserrat"/>
                <a:sym typeface="Montserrat"/>
              </a:rPr>
              <a:t>basic</a:t>
            </a:r>
            <a:r>
              <a:rPr lang="en" sz="1800">
                <a:solidFill>
                  <a:schemeClr val="dk1"/>
                </a:solidFill>
                <a:latin typeface="Montserrat"/>
                <a:ea typeface="Montserrat"/>
                <a:cs typeface="Montserrat"/>
                <a:sym typeface="Montserrat"/>
              </a:rPr>
              <a:t> conditional statements;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nested </a:t>
            </a:r>
            <a:r>
              <a:rPr lang="en" sz="1800">
                <a:solidFill>
                  <a:schemeClr val="dk1"/>
                </a:solidFill>
                <a:latin typeface="Montserrat"/>
                <a:ea typeface="Montserrat"/>
                <a:cs typeface="Montserrat"/>
                <a:sym typeface="Montserrat"/>
              </a:rPr>
              <a:t>conditional statements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conditional statements </a:t>
            </a:r>
            <a:r>
              <a:rPr lang="en" sz="1800">
                <a:solidFill>
                  <a:schemeClr val="dk1"/>
                </a:solidFill>
                <a:latin typeface="Montserrat"/>
                <a:ea typeface="Montserrat"/>
                <a:cs typeface="Montserrat"/>
                <a:sym typeface="Montserrat"/>
              </a:rPr>
              <a:t>with multiple branches.</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569" name="Google Shape;569;p76"/>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570" name="Google Shape;570;p76"/>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571" name="Google Shape;571;p7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76"/>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574" name="Google Shape;574;p76"/>
          <p:cNvSpPr txBox="1"/>
          <p:nvPr/>
        </p:nvSpPr>
        <p:spPr>
          <a:xfrm>
            <a:off x="352725" y="227712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if</a:t>
            </a:r>
            <a:endParaRPr sz="1800">
              <a:latin typeface="Consolas"/>
              <a:ea typeface="Consolas"/>
              <a:cs typeface="Consolas"/>
              <a:sym typeface="Consolas"/>
            </a:endParaRPr>
          </a:p>
        </p:txBody>
      </p:sp>
      <p:sp>
        <p:nvSpPr>
          <p:cNvPr id="575" name="Google Shape;575;p76"/>
          <p:cNvSpPr/>
          <p:nvPr/>
        </p:nvSpPr>
        <p:spPr>
          <a:xfrm>
            <a:off x="759050" y="2327075"/>
            <a:ext cx="1947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 is true</a:t>
            </a:r>
            <a:endParaRPr>
              <a:solidFill>
                <a:srgbClr val="434343"/>
              </a:solidFill>
              <a:latin typeface="Roboto"/>
              <a:ea typeface="Roboto"/>
              <a:cs typeface="Roboto"/>
              <a:sym typeface="Roboto"/>
            </a:endParaRPr>
          </a:p>
        </p:txBody>
      </p:sp>
      <p:sp>
        <p:nvSpPr>
          <p:cNvPr id="576" name="Google Shape;576;p76"/>
          <p:cNvSpPr txBox="1"/>
          <p:nvPr/>
        </p:nvSpPr>
        <p:spPr>
          <a:xfrm>
            <a:off x="2706650" y="22778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577" name="Google Shape;577;p76"/>
          <p:cNvSpPr/>
          <p:nvPr/>
        </p:nvSpPr>
        <p:spPr>
          <a:xfrm>
            <a:off x="1029100" y="283317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a:t>
            </a:r>
            <a:r>
              <a:rPr lang="en">
                <a:solidFill>
                  <a:srgbClr val="434343"/>
                </a:solidFill>
                <a:latin typeface="Roboto"/>
                <a:ea typeface="Roboto"/>
                <a:cs typeface="Roboto"/>
                <a:sym typeface="Roboto"/>
              </a:rPr>
              <a:t> action 1</a:t>
            </a:r>
            <a:endParaRPr>
              <a:solidFill>
                <a:srgbClr val="434343"/>
              </a:solidFill>
              <a:latin typeface="Roboto"/>
              <a:ea typeface="Roboto"/>
              <a:cs typeface="Roboto"/>
              <a:sym typeface="Roboto"/>
            </a:endParaRPr>
          </a:p>
        </p:txBody>
      </p:sp>
      <p:sp>
        <p:nvSpPr>
          <p:cNvPr id="578" name="Google Shape;578;p76"/>
          <p:cNvSpPr/>
          <p:nvPr/>
        </p:nvSpPr>
        <p:spPr>
          <a:xfrm>
            <a:off x="1029100" y="3284850"/>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sp>
        <p:nvSpPr>
          <p:cNvPr id="579" name="Google Shape;579;p76"/>
          <p:cNvSpPr/>
          <p:nvPr/>
        </p:nvSpPr>
        <p:spPr>
          <a:xfrm>
            <a:off x="1029100" y="373652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3</a:t>
            </a:r>
            <a:endParaRPr>
              <a:solidFill>
                <a:srgbClr val="434343"/>
              </a:solidFill>
              <a:latin typeface="Roboto"/>
              <a:ea typeface="Roboto"/>
              <a:cs typeface="Roboto"/>
              <a:sym typeface="Roboto"/>
            </a:endParaRPr>
          </a:p>
        </p:txBody>
      </p:sp>
      <p:cxnSp>
        <p:nvCxnSpPr>
          <p:cNvPr id="580" name="Google Shape;580;p76"/>
          <p:cNvCxnSpPr/>
          <p:nvPr/>
        </p:nvCxnSpPr>
        <p:spPr>
          <a:xfrm>
            <a:off x="379500" y="2277125"/>
            <a:ext cx="0" cy="2007600"/>
          </a:xfrm>
          <a:prstGeom prst="straightConnector1">
            <a:avLst/>
          </a:prstGeom>
          <a:noFill/>
          <a:ln cap="flat" cmpd="sng" w="9525">
            <a:solidFill>
              <a:srgbClr val="434343"/>
            </a:solidFill>
            <a:prstDash val="solid"/>
            <a:round/>
            <a:headEnd len="med" w="med" type="none"/>
            <a:tailEnd len="med" w="med" type="none"/>
          </a:ln>
        </p:spPr>
      </p:cxnSp>
      <p:cxnSp>
        <p:nvCxnSpPr>
          <p:cNvPr id="581" name="Google Shape;581;p76"/>
          <p:cNvCxnSpPr/>
          <p:nvPr/>
        </p:nvCxnSpPr>
        <p:spPr>
          <a:xfrm>
            <a:off x="911425" y="2787225"/>
            <a:ext cx="0" cy="1497300"/>
          </a:xfrm>
          <a:prstGeom prst="straightConnector1">
            <a:avLst/>
          </a:prstGeom>
          <a:noFill/>
          <a:ln cap="flat" cmpd="sng" w="9525">
            <a:solidFill>
              <a:srgbClr val="434343"/>
            </a:solidFill>
            <a:prstDash val="solid"/>
            <a:round/>
            <a:headEnd len="med" w="med" type="none"/>
            <a:tailEnd len="med" w="med" type="none"/>
          </a:ln>
        </p:spPr>
      </p:cxnSp>
      <p:sp>
        <p:nvSpPr>
          <p:cNvPr id="582" name="Google Shape;582;p76"/>
          <p:cNvSpPr/>
          <p:nvPr/>
        </p:nvSpPr>
        <p:spPr>
          <a:xfrm rot="5400000">
            <a:off x="599250" y="4155325"/>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6"/>
          <p:cNvSpPr txBox="1"/>
          <p:nvPr/>
        </p:nvSpPr>
        <p:spPr>
          <a:xfrm>
            <a:off x="183275" y="4499575"/>
            <a:ext cx="10509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FF0000"/>
                </a:solidFill>
                <a:latin typeface="Montserrat"/>
                <a:ea typeface="Montserrat"/>
                <a:cs typeface="Montserrat"/>
                <a:sym typeface="Montserrat"/>
              </a:rPr>
              <a:t>4 spaces</a:t>
            </a:r>
            <a:endParaRPr b="1" i="1" sz="1200">
              <a:solidFill>
                <a:srgbClr val="FF0000"/>
              </a:solidFill>
              <a:latin typeface="Montserrat"/>
              <a:ea typeface="Montserrat"/>
              <a:cs typeface="Montserrat"/>
              <a:sym typeface="Montserrat"/>
            </a:endParaRPr>
          </a:p>
        </p:txBody>
      </p:sp>
      <p:sp>
        <p:nvSpPr>
          <p:cNvPr id="584" name="Google Shape;584;p76"/>
          <p:cNvSpPr txBox="1"/>
          <p:nvPr/>
        </p:nvSpPr>
        <p:spPr>
          <a:xfrm>
            <a:off x="4531238" y="22778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if</a:t>
            </a:r>
            <a:endParaRPr sz="1800">
              <a:latin typeface="Consolas"/>
              <a:ea typeface="Consolas"/>
              <a:cs typeface="Consolas"/>
              <a:sym typeface="Consolas"/>
            </a:endParaRPr>
          </a:p>
        </p:txBody>
      </p:sp>
      <p:sp>
        <p:nvSpPr>
          <p:cNvPr id="585" name="Google Shape;585;p76"/>
          <p:cNvSpPr/>
          <p:nvPr/>
        </p:nvSpPr>
        <p:spPr>
          <a:xfrm>
            <a:off x="4937563" y="2327825"/>
            <a:ext cx="1947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 is true</a:t>
            </a:r>
            <a:endParaRPr>
              <a:solidFill>
                <a:srgbClr val="434343"/>
              </a:solidFill>
              <a:latin typeface="Roboto"/>
              <a:ea typeface="Roboto"/>
              <a:cs typeface="Roboto"/>
              <a:sym typeface="Roboto"/>
            </a:endParaRPr>
          </a:p>
        </p:txBody>
      </p:sp>
      <p:sp>
        <p:nvSpPr>
          <p:cNvPr id="586" name="Google Shape;586;p76"/>
          <p:cNvSpPr txBox="1"/>
          <p:nvPr/>
        </p:nvSpPr>
        <p:spPr>
          <a:xfrm>
            <a:off x="6882538" y="21754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587" name="Google Shape;587;p76"/>
          <p:cNvSpPr/>
          <p:nvPr/>
        </p:nvSpPr>
        <p:spPr>
          <a:xfrm>
            <a:off x="5207613" y="283392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1</a:t>
            </a:r>
            <a:endParaRPr>
              <a:solidFill>
                <a:srgbClr val="434343"/>
              </a:solidFill>
              <a:latin typeface="Roboto"/>
              <a:ea typeface="Roboto"/>
              <a:cs typeface="Roboto"/>
              <a:sym typeface="Roboto"/>
            </a:endParaRPr>
          </a:p>
        </p:txBody>
      </p:sp>
      <p:sp>
        <p:nvSpPr>
          <p:cNvPr id="588" name="Google Shape;588;p76"/>
          <p:cNvSpPr/>
          <p:nvPr/>
        </p:nvSpPr>
        <p:spPr>
          <a:xfrm>
            <a:off x="5207613" y="373727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cxnSp>
        <p:nvCxnSpPr>
          <p:cNvPr id="589" name="Google Shape;589;p76"/>
          <p:cNvCxnSpPr/>
          <p:nvPr/>
        </p:nvCxnSpPr>
        <p:spPr>
          <a:xfrm>
            <a:off x="4558013" y="2277875"/>
            <a:ext cx="0" cy="2007600"/>
          </a:xfrm>
          <a:prstGeom prst="straightConnector1">
            <a:avLst/>
          </a:prstGeom>
          <a:noFill/>
          <a:ln cap="flat" cmpd="sng" w="9525">
            <a:solidFill>
              <a:srgbClr val="434343"/>
            </a:solidFill>
            <a:prstDash val="solid"/>
            <a:round/>
            <a:headEnd len="med" w="med" type="none"/>
            <a:tailEnd len="med" w="med" type="none"/>
          </a:ln>
        </p:spPr>
      </p:cxnSp>
      <p:cxnSp>
        <p:nvCxnSpPr>
          <p:cNvPr id="590" name="Google Shape;590;p76"/>
          <p:cNvCxnSpPr/>
          <p:nvPr/>
        </p:nvCxnSpPr>
        <p:spPr>
          <a:xfrm flipH="1">
            <a:off x="5083638" y="2787975"/>
            <a:ext cx="6300" cy="447900"/>
          </a:xfrm>
          <a:prstGeom prst="straightConnector1">
            <a:avLst/>
          </a:prstGeom>
          <a:noFill/>
          <a:ln cap="flat" cmpd="sng" w="9525">
            <a:solidFill>
              <a:srgbClr val="434343"/>
            </a:solidFill>
            <a:prstDash val="solid"/>
            <a:round/>
            <a:headEnd len="med" w="med" type="none"/>
            <a:tailEnd len="med" w="med" type="none"/>
          </a:ln>
        </p:spPr>
      </p:cxnSp>
      <p:sp>
        <p:nvSpPr>
          <p:cNvPr id="591" name="Google Shape;591;p76"/>
          <p:cNvSpPr/>
          <p:nvPr/>
        </p:nvSpPr>
        <p:spPr>
          <a:xfrm rot="5400000">
            <a:off x="4777763" y="4156075"/>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6"/>
          <p:cNvSpPr txBox="1"/>
          <p:nvPr/>
        </p:nvSpPr>
        <p:spPr>
          <a:xfrm>
            <a:off x="4361788" y="4500325"/>
            <a:ext cx="10509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200">
                <a:solidFill>
                  <a:srgbClr val="FF0000"/>
                </a:solidFill>
                <a:latin typeface="Montserrat"/>
                <a:ea typeface="Montserrat"/>
                <a:cs typeface="Montserrat"/>
                <a:sym typeface="Montserrat"/>
              </a:rPr>
              <a:t>4 spaces</a:t>
            </a:r>
            <a:endParaRPr b="1" i="1" sz="1200">
              <a:solidFill>
                <a:srgbClr val="FF0000"/>
              </a:solidFill>
              <a:latin typeface="Montserrat"/>
              <a:ea typeface="Montserrat"/>
              <a:cs typeface="Montserrat"/>
              <a:sym typeface="Montserrat"/>
            </a:endParaRPr>
          </a:p>
        </p:txBody>
      </p:sp>
      <p:sp>
        <p:nvSpPr>
          <p:cNvPr id="593" name="Google Shape;593;p76"/>
          <p:cNvSpPr txBox="1"/>
          <p:nvPr/>
        </p:nvSpPr>
        <p:spPr>
          <a:xfrm>
            <a:off x="4531250" y="3235900"/>
            <a:ext cx="812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else</a:t>
            </a:r>
            <a:endParaRPr sz="1800">
              <a:latin typeface="Consolas"/>
              <a:ea typeface="Consolas"/>
              <a:cs typeface="Consolas"/>
              <a:sym typeface="Consolas"/>
            </a:endParaRPr>
          </a:p>
        </p:txBody>
      </p:sp>
      <p:sp>
        <p:nvSpPr>
          <p:cNvPr id="594" name="Google Shape;594;p76"/>
          <p:cNvSpPr txBox="1"/>
          <p:nvPr/>
        </p:nvSpPr>
        <p:spPr>
          <a:xfrm>
            <a:off x="5083638" y="3236400"/>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cxnSp>
        <p:nvCxnSpPr>
          <p:cNvPr id="595" name="Google Shape;595;p76"/>
          <p:cNvCxnSpPr/>
          <p:nvPr/>
        </p:nvCxnSpPr>
        <p:spPr>
          <a:xfrm flipH="1">
            <a:off x="5083638" y="3704913"/>
            <a:ext cx="6300" cy="447900"/>
          </a:xfrm>
          <a:prstGeom prst="straightConnector1">
            <a:avLst/>
          </a:prstGeom>
          <a:noFill/>
          <a:ln cap="flat" cmpd="sng" w="9525">
            <a:solidFill>
              <a:srgbClr val="434343"/>
            </a:solidFill>
            <a:prstDash val="solid"/>
            <a:round/>
            <a:headEnd len="med" w="med" type="none"/>
            <a:tailEnd len="med" w="med" type="none"/>
          </a:ln>
        </p:spPr>
      </p:cxnSp>
      <p:sp>
        <p:nvSpPr>
          <p:cNvPr id="596" name="Google Shape;596;p76"/>
          <p:cNvSpPr/>
          <p:nvPr/>
        </p:nvSpPr>
        <p:spPr>
          <a:xfrm>
            <a:off x="2770475" y="2389150"/>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6"/>
          <p:cNvSpPr/>
          <p:nvPr/>
        </p:nvSpPr>
        <p:spPr>
          <a:xfrm>
            <a:off x="6973225" y="2286000"/>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6"/>
          <p:cNvSpPr txBox="1"/>
          <p:nvPr/>
        </p:nvSpPr>
        <p:spPr>
          <a:xfrm>
            <a:off x="3036900" y="2149475"/>
            <a:ext cx="1439700" cy="3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100">
                <a:solidFill>
                  <a:srgbClr val="FF0000"/>
                </a:solidFill>
                <a:latin typeface="Montserrat"/>
                <a:ea typeface="Montserrat"/>
                <a:cs typeface="Montserrat"/>
                <a:sym typeface="Montserrat"/>
              </a:rPr>
              <a:t>The action block begins with a colon</a:t>
            </a:r>
            <a:endParaRPr b="1" i="1" sz="1100">
              <a:solidFill>
                <a:srgbClr val="FF0000"/>
              </a:solidFill>
              <a:latin typeface="Montserrat"/>
              <a:ea typeface="Montserrat"/>
              <a:cs typeface="Montserrat"/>
              <a:sym typeface="Montserrat"/>
            </a:endParaRPr>
          </a:p>
        </p:txBody>
      </p:sp>
      <p:sp>
        <p:nvSpPr>
          <p:cNvPr id="599" name="Google Shape;599;p76"/>
          <p:cNvSpPr txBox="1"/>
          <p:nvPr/>
        </p:nvSpPr>
        <p:spPr>
          <a:xfrm>
            <a:off x="243600" y="1820975"/>
            <a:ext cx="27444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Black"/>
                <a:ea typeface="Montserrat Black"/>
                <a:cs typeface="Montserrat Black"/>
                <a:sym typeface="Montserrat Black"/>
              </a:rPr>
              <a:t>BASIC</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77"/>
          <p:cNvGrpSpPr/>
          <p:nvPr/>
        </p:nvGrpSpPr>
        <p:grpSpPr>
          <a:xfrm>
            <a:off x="7814798" y="175164"/>
            <a:ext cx="1162236" cy="4798825"/>
            <a:chOff x="4572000" y="241250"/>
            <a:chExt cx="1263300" cy="4798825"/>
          </a:xfrm>
        </p:grpSpPr>
        <p:sp>
          <p:nvSpPr>
            <p:cNvPr id="605" name="Google Shape;605;p77"/>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77"/>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 name="Google Shape;607;p77"/>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600">
                <a:solidFill>
                  <a:schemeClr val="dk1"/>
                </a:solidFill>
                <a:latin typeface="Montserrat ExtraBold"/>
                <a:ea typeface="Montserrat ExtraBold"/>
                <a:cs typeface="Montserrat ExtraBold"/>
                <a:sym typeface="Montserrat ExtraBold"/>
              </a:rPr>
              <a:t>Types of conditional statements:</a:t>
            </a:r>
            <a:endParaRPr sz="2600">
              <a:solidFill>
                <a:schemeClr val="dk1"/>
              </a:solidFill>
              <a:latin typeface="Montserrat ExtraBold"/>
              <a:ea typeface="Montserrat ExtraBold"/>
              <a:cs typeface="Montserrat ExtraBold"/>
              <a:sym typeface="Montserrat ExtraBold"/>
            </a:endParaRPr>
          </a:p>
          <a:p>
            <a:pPr indent="-342900" lvl="0" marL="457200" rtl="0" algn="l">
              <a:spcBef>
                <a:spcPts val="1000"/>
              </a:spcBef>
              <a:spcAft>
                <a:spcPts val="0"/>
              </a:spcAft>
              <a:buClr>
                <a:schemeClr val="dk1"/>
              </a:buClr>
              <a:buSzPts val="1800"/>
              <a:buFont typeface="Montserrat"/>
              <a:buChar char="●"/>
            </a:pPr>
            <a:r>
              <a:rPr lang="en" sz="1800">
                <a:solidFill>
                  <a:srgbClr val="999999"/>
                </a:solidFill>
                <a:latin typeface="Montserrat"/>
                <a:ea typeface="Montserrat"/>
                <a:cs typeface="Montserrat"/>
                <a:sym typeface="Montserrat"/>
              </a:rPr>
              <a:t>basic</a:t>
            </a:r>
            <a:r>
              <a:rPr lang="en" sz="1800">
                <a:solidFill>
                  <a:schemeClr val="dk1"/>
                </a:solidFill>
                <a:latin typeface="Montserrat"/>
                <a:ea typeface="Montserrat"/>
                <a:cs typeface="Montserrat"/>
                <a:sym typeface="Montserrat"/>
              </a:rPr>
              <a:t> conditional statements;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nested conditional statements;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conditional statements with multiple branches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608" name="Google Shape;608;p77"/>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609" name="Google Shape;609;p77"/>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610" name="Google Shape;610;p7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7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77"/>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613" name="Google Shape;613;p77"/>
          <p:cNvSpPr txBox="1"/>
          <p:nvPr/>
        </p:nvSpPr>
        <p:spPr>
          <a:xfrm>
            <a:off x="202100" y="1623850"/>
            <a:ext cx="27444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Black"/>
                <a:ea typeface="Montserrat Black"/>
                <a:cs typeface="Montserrat Black"/>
                <a:sym typeface="Montserrat Black"/>
              </a:rPr>
              <a:t>NESTED</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
        <p:nvSpPr>
          <p:cNvPr id="614" name="Google Shape;614;p77"/>
          <p:cNvSpPr/>
          <p:nvPr/>
        </p:nvSpPr>
        <p:spPr>
          <a:xfrm>
            <a:off x="423500" y="4638138"/>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3</a:t>
            </a:r>
            <a:endParaRPr>
              <a:solidFill>
                <a:srgbClr val="434343"/>
              </a:solidFill>
              <a:latin typeface="Roboto"/>
              <a:ea typeface="Roboto"/>
              <a:cs typeface="Roboto"/>
              <a:sym typeface="Roboto"/>
            </a:endParaRPr>
          </a:p>
        </p:txBody>
      </p:sp>
      <p:sp>
        <p:nvSpPr>
          <p:cNvPr id="615" name="Google Shape;615;p77"/>
          <p:cNvSpPr txBox="1"/>
          <p:nvPr/>
        </p:nvSpPr>
        <p:spPr>
          <a:xfrm>
            <a:off x="412850" y="2031413"/>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if</a:t>
            </a:r>
            <a:endParaRPr sz="1800">
              <a:latin typeface="Consolas"/>
              <a:ea typeface="Consolas"/>
              <a:cs typeface="Consolas"/>
              <a:sym typeface="Consolas"/>
            </a:endParaRPr>
          </a:p>
        </p:txBody>
      </p:sp>
      <p:sp>
        <p:nvSpPr>
          <p:cNvPr id="616" name="Google Shape;616;p77"/>
          <p:cNvSpPr/>
          <p:nvPr/>
        </p:nvSpPr>
        <p:spPr>
          <a:xfrm>
            <a:off x="819189" y="2081363"/>
            <a:ext cx="2160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a:t>
            </a:r>
            <a:r>
              <a:rPr lang="en">
                <a:solidFill>
                  <a:srgbClr val="434343"/>
                </a:solidFill>
                <a:latin typeface="Roboto"/>
                <a:ea typeface="Roboto"/>
                <a:cs typeface="Roboto"/>
                <a:sym typeface="Roboto"/>
              </a:rPr>
              <a:t>_1 </a:t>
            </a:r>
            <a:r>
              <a:rPr lang="en">
                <a:solidFill>
                  <a:srgbClr val="434343"/>
                </a:solidFill>
                <a:latin typeface="Roboto"/>
                <a:ea typeface="Roboto"/>
                <a:cs typeface="Roboto"/>
                <a:sym typeface="Roboto"/>
              </a:rPr>
              <a:t>is true</a:t>
            </a:r>
            <a:endParaRPr>
              <a:solidFill>
                <a:srgbClr val="434343"/>
              </a:solidFill>
              <a:latin typeface="Roboto"/>
              <a:ea typeface="Roboto"/>
              <a:cs typeface="Roboto"/>
              <a:sym typeface="Roboto"/>
            </a:endParaRPr>
          </a:p>
        </p:txBody>
      </p:sp>
      <p:sp>
        <p:nvSpPr>
          <p:cNvPr id="617" name="Google Shape;617;p77"/>
          <p:cNvSpPr txBox="1"/>
          <p:nvPr/>
        </p:nvSpPr>
        <p:spPr>
          <a:xfrm>
            <a:off x="2979675" y="2057138"/>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cxnSp>
        <p:nvCxnSpPr>
          <p:cNvPr id="618" name="Google Shape;618;p77"/>
          <p:cNvCxnSpPr/>
          <p:nvPr/>
        </p:nvCxnSpPr>
        <p:spPr>
          <a:xfrm>
            <a:off x="971550" y="2541513"/>
            <a:ext cx="0" cy="1034700"/>
          </a:xfrm>
          <a:prstGeom prst="straightConnector1">
            <a:avLst/>
          </a:prstGeom>
          <a:noFill/>
          <a:ln cap="flat" cmpd="sng" w="9525">
            <a:solidFill>
              <a:srgbClr val="434343"/>
            </a:solidFill>
            <a:prstDash val="solid"/>
            <a:round/>
            <a:headEnd len="med" w="med" type="none"/>
            <a:tailEnd len="med" w="med" type="none"/>
          </a:ln>
        </p:spPr>
      </p:cxnSp>
      <p:cxnSp>
        <p:nvCxnSpPr>
          <p:cNvPr id="619" name="Google Shape;619;p77"/>
          <p:cNvCxnSpPr/>
          <p:nvPr/>
        </p:nvCxnSpPr>
        <p:spPr>
          <a:xfrm>
            <a:off x="359988" y="2079738"/>
            <a:ext cx="0" cy="2852400"/>
          </a:xfrm>
          <a:prstGeom prst="straightConnector1">
            <a:avLst/>
          </a:prstGeom>
          <a:noFill/>
          <a:ln cap="flat" cmpd="sng" w="9525">
            <a:solidFill>
              <a:srgbClr val="434343"/>
            </a:solidFill>
            <a:prstDash val="solid"/>
            <a:round/>
            <a:headEnd len="med" w="med" type="none"/>
            <a:tailEnd len="med" w="med" type="none"/>
          </a:ln>
        </p:spPr>
      </p:cxnSp>
      <p:sp>
        <p:nvSpPr>
          <p:cNvPr id="620" name="Google Shape;620;p77"/>
          <p:cNvSpPr txBox="1"/>
          <p:nvPr/>
        </p:nvSpPr>
        <p:spPr>
          <a:xfrm>
            <a:off x="1047738" y="250092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if</a:t>
            </a:r>
            <a:endParaRPr sz="1800">
              <a:latin typeface="Consolas"/>
              <a:ea typeface="Consolas"/>
              <a:cs typeface="Consolas"/>
              <a:sym typeface="Consolas"/>
            </a:endParaRPr>
          </a:p>
        </p:txBody>
      </p:sp>
      <p:sp>
        <p:nvSpPr>
          <p:cNvPr id="621" name="Google Shape;621;p77"/>
          <p:cNvSpPr/>
          <p:nvPr/>
        </p:nvSpPr>
        <p:spPr>
          <a:xfrm>
            <a:off x="1361214" y="2550863"/>
            <a:ext cx="2160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a:t>
            </a:r>
            <a:r>
              <a:rPr lang="en">
                <a:solidFill>
                  <a:srgbClr val="434343"/>
                </a:solidFill>
                <a:latin typeface="Roboto"/>
                <a:ea typeface="Roboto"/>
                <a:cs typeface="Roboto"/>
                <a:sym typeface="Roboto"/>
              </a:rPr>
              <a:t>_2 </a:t>
            </a:r>
            <a:r>
              <a:rPr lang="en">
                <a:solidFill>
                  <a:srgbClr val="434343"/>
                </a:solidFill>
                <a:latin typeface="Roboto"/>
                <a:ea typeface="Roboto"/>
                <a:cs typeface="Roboto"/>
                <a:sym typeface="Roboto"/>
              </a:rPr>
              <a:t>is true</a:t>
            </a:r>
            <a:endParaRPr>
              <a:solidFill>
                <a:srgbClr val="434343"/>
              </a:solidFill>
              <a:latin typeface="Roboto"/>
              <a:ea typeface="Roboto"/>
              <a:cs typeface="Roboto"/>
              <a:sym typeface="Roboto"/>
            </a:endParaRPr>
          </a:p>
        </p:txBody>
      </p:sp>
      <p:sp>
        <p:nvSpPr>
          <p:cNvPr id="622" name="Google Shape;622;p77"/>
          <p:cNvSpPr txBox="1"/>
          <p:nvPr/>
        </p:nvSpPr>
        <p:spPr>
          <a:xfrm>
            <a:off x="3521800" y="24846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cxnSp>
        <p:nvCxnSpPr>
          <p:cNvPr id="623" name="Google Shape;623;p77"/>
          <p:cNvCxnSpPr/>
          <p:nvPr/>
        </p:nvCxnSpPr>
        <p:spPr>
          <a:xfrm flipH="1">
            <a:off x="1507275" y="3011013"/>
            <a:ext cx="6300" cy="447900"/>
          </a:xfrm>
          <a:prstGeom prst="straightConnector1">
            <a:avLst/>
          </a:prstGeom>
          <a:noFill/>
          <a:ln cap="flat" cmpd="sng" w="9525">
            <a:solidFill>
              <a:srgbClr val="434343"/>
            </a:solidFill>
            <a:prstDash val="solid"/>
            <a:round/>
            <a:headEnd len="med" w="med" type="none"/>
            <a:tailEnd len="med" w="med" type="none"/>
          </a:ln>
        </p:spPr>
      </p:cxnSp>
      <p:sp>
        <p:nvSpPr>
          <p:cNvPr id="624" name="Google Shape;624;p77"/>
          <p:cNvSpPr/>
          <p:nvPr/>
        </p:nvSpPr>
        <p:spPr>
          <a:xfrm>
            <a:off x="1583138" y="3069275"/>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1</a:t>
            </a:r>
            <a:endParaRPr>
              <a:solidFill>
                <a:srgbClr val="434343"/>
              </a:solidFill>
              <a:latin typeface="Roboto"/>
              <a:ea typeface="Roboto"/>
              <a:cs typeface="Roboto"/>
              <a:sym typeface="Roboto"/>
            </a:endParaRPr>
          </a:p>
        </p:txBody>
      </p:sp>
      <p:sp>
        <p:nvSpPr>
          <p:cNvPr id="625" name="Google Shape;625;p77"/>
          <p:cNvSpPr/>
          <p:nvPr/>
        </p:nvSpPr>
        <p:spPr>
          <a:xfrm>
            <a:off x="1085838" y="4051313"/>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sp>
        <p:nvSpPr>
          <p:cNvPr id="626" name="Google Shape;626;p77"/>
          <p:cNvSpPr txBox="1"/>
          <p:nvPr/>
        </p:nvSpPr>
        <p:spPr>
          <a:xfrm>
            <a:off x="360000" y="3488300"/>
            <a:ext cx="812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else</a:t>
            </a:r>
            <a:endParaRPr sz="1800">
              <a:latin typeface="Consolas"/>
              <a:ea typeface="Consolas"/>
              <a:cs typeface="Consolas"/>
              <a:sym typeface="Consolas"/>
            </a:endParaRPr>
          </a:p>
        </p:txBody>
      </p:sp>
      <p:cxnSp>
        <p:nvCxnSpPr>
          <p:cNvPr id="627" name="Google Shape;627;p77"/>
          <p:cNvCxnSpPr/>
          <p:nvPr/>
        </p:nvCxnSpPr>
        <p:spPr>
          <a:xfrm>
            <a:off x="968163" y="4018950"/>
            <a:ext cx="0" cy="489600"/>
          </a:xfrm>
          <a:prstGeom prst="straightConnector1">
            <a:avLst/>
          </a:prstGeom>
          <a:noFill/>
          <a:ln cap="flat" cmpd="sng" w="9525">
            <a:solidFill>
              <a:srgbClr val="434343"/>
            </a:solidFill>
            <a:prstDash val="solid"/>
            <a:round/>
            <a:headEnd len="med" w="med" type="none"/>
            <a:tailEnd len="med" w="med" type="none"/>
          </a:ln>
        </p:spPr>
      </p:cxnSp>
      <p:sp>
        <p:nvSpPr>
          <p:cNvPr id="628" name="Google Shape;628;p77"/>
          <p:cNvSpPr/>
          <p:nvPr/>
        </p:nvSpPr>
        <p:spPr>
          <a:xfrm rot="5400000">
            <a:off x="615813" y="2584213"/>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77"/>
          <p:cNvSpPr/>
          <p:nvPr/>
        </p:nvSpPr>
        <p:spPr>
          <a:xfrm rot="5400000">
            <a:off x="1186563" y="2840063"/>
            <a:ext cx="99900" cy="4575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77"/>
          <p:cNvSpPr/>
          <p:nvPr/>
        </p:nvSpPr>
        <p:spPr>
          <a:xfrm rot="5400000">
            <a:off x="606088" y="3819100"/>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7"/>
          <p:cNvSpPr/>
          <p:nvPr/>
        </p:nvSpPr>
        <p:spPr>
          <a:xfrm>
            <a:off x="3053788" y="2151938"/>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7"/>
          <p:cNvSpPr/>
          <p:nvPr/>
        </p:nvSpPr>
        <p:spPr>
          <a:xfrm>
            <a:off x="3606688" y="2579475"/>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7"/>
          <p:cNvSpPr txBox="1"/>
          <p:nvPr/>
        </p:nvSpPr>
        <p:spPr>
          <a:xfrm>
            <a:off x="955000" y="3488313"/>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634" name="Google Shape;634;p77"/>
          <p:cNvSpPr txBox="1"/>
          <p:nvPr/>
        </p:nvSpPr>
        <p:spPr>
          <a:xfrm>
            <a:off x="4176838" y="1972775"/>
            <a:ext cx="3469200" cy="30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If</a:t>
            </a: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Expression</a:t>
            </a:r>
            <a:r>
              <a:rPr lang="en">
                <a:solidFill>
                  <a:srgbClr val="666666"/>
                </a:solidFill>
                <a:latin typeface="Roboto"/>
                <a:ea typeface="Roboto"/>
                <a:cs typeface="Roboto"/>
                <a:sym typeface="Roboto"/>
              </a:rPr>
              <a:t>_1 </a:t>
            </a:r>
            <a:r>
              <a:rPr lang="en">
                <a:solidFill>
                  <a:srgbClr val="434343"/>
                </a:solidFill>
                <a:latin typeface="Roboto"/>
                <a:ea typeface="Roboto"/>
                <a:cs typeface="Roboto"/>
                <a:sym typeface="Roboto"/>
              </a:rPr>
              <a:t>is true</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	And if </a:t>
            </a:r>
            <a:r>
              <a:rPr lang="en">
                <a:solidFill>
                  <a:srgbClr val="434343"/>
                </a:solidFill>
                <a:latin typeface="Roboto"/>
                <a:ea typeface="Roboto"/>
                <a:cs typeface="Roboto"/>
                <a:sym typeface="Roboto"/>
              </a:rPr>
              <a:t>Expression</a:t>
            </a:r>
            <a:r>
              <a:rPr lang="en">
                <a:solidFill>
                  <a:srgbClr val="666666"/>
                </a:solidFill>
                <a:latin typeface="Roboto"/>
                <a:ea typeface="Roboto"/>
                <a:cs typeface="Roboto"/>
                <a:sym typeface="Roboto"/>
              </a:rPr>
              <a:t>_2 </a:t>
            </a:r>
            <a:r>
              <a:rPr lang="en">
                <a:solidFill>
                  <a:srgbClr val="434343"/>
                </a:solidFill>
                <a:latin typeface="Roboto"/>
                <a:ea typeface="Roboto"/>
                <a:cs typeface="Roboto"/>
                <a:sym typeface="Roboto"/>
              </a:rPr>
              <a:t>is true</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_1</a:t>
            </a:r>
            <a:endParaRPr>
              <a:solidFill>
                <a:srgbClr val="666666"/>
              </a:solidFill>
              <a:latin typeface="Roboto"/>
              <a:ea typeface="Roboto"/>
              <a:cs typeface="Roboto"/>
              <a:sym typeface="Roboto"/>
            </a:endParaRPr>
          </a:p>
          <a:p>
            <a:pPr indent="0" lvl="0" marL="0" rtl="0" algn="l">
              <a:spcBef>
                <a:spcPts val="1000"/>
              </a:spcBef>
              <a:spcAft>
                <a:spcPts val="0"/>
              </a:spcAft>
              <a:buNone/>
            </a:pPr>
            <a:r>
              <a:t/>
            </a:r>
            <a:endParaRPr>
              <a:solidFill>
                <a:srgbClr val="666666"/>
              </a:solidFill>
              <a:latin typeface="Roboto"/>
              <a:ea typeface="Roboto"/>
              <a:cs typeface="Roboto"/>
              <a:sym typeface="Roboto"/>
            </a:endParaRPr>
          </a:p>
          <a:p>
            <a:pPr indent="0" lvl="0" marL="0" rtl="0" algn="l">
              <a:spcBef>
                <a:spcPts val="1000"/>
              </a:spcBef>
              <a:spcAft>
                <a:spcPts val="0"/>
              </a:spcAft>
              <a:buClr>
                <a:schemeClr val="dk1"/>
              </a:buClr>
              <a:buSzPts val="1100"/>
              <a:buFont typeface="Arial"/>
              <a:buNone/>
            </a:pPr>
            <a:r>
              <a:rPr lang="en">
                <a:solidFill>
                  <a:srgbClr val="666666"/>
                </a:solidFill>
                <a:latin typeface="Roboto"/>
                <a:ea typeface="Roboto"/>
                <a:cs typeface="Roboto"/>
                <a:sym typeface="Roboto"/>
              </a:rPr>
              <a:t>In all other cases,</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2.</a:t>
            </a:r>
            <a:endParaRPr>
              <a:solidFill>
                <a:srgbClr val="666666"/>
              </a:solidFill>
              <a:latin typeface="Roboto"/>
              <a:ea typeface="Roboto"/>
              <a:cs typeface="Roboto"/>
              <a:sym typeface="Roboto"/>
            </a:endParaRPr>
          </a:p>
          <a:p>
            <a:pPr indent="0" lvl="0" marL="0" rtl="0" algn="l">
              <a:spcBef>
                <a:spcPts val="1000"/>
              </a:spcBef>
              <a:spcAft>
                <a:spcPts val="0"/>
              </a:spcAft>
              <a:buNone/>
            </a:pPr>
            <a:r>
              <a:t/>
            </a:r>
            <a:endParaRPr>
              <a:solidFill>
                <a:srgbClr val="666666"/>
              </a:solidFill>
              <a:latin typeface="Roboto"/>
              <a:ea typeface="Roboto"/>
              <a:cs typeface="Roboto"/>
              <a:sym typeface="Roboto"/>
            </a:endParaRPr>
          </a:p>
          <a:p>
            <a:pPr indent="0" lvl="0" marL="0" rtl="0" algn="l">
              <a:spcBef>
                <a:spcPts val="1000"/>
              </a:spcBef>
              <a:spcAft>
                <a:spcPts val="0"/>
              </a:spcAft>
              <a:buNone/>
            </a:pPr>
            <a:r>
              <a:rPr i="1" lang="en" sz="1100">
                <a:solidFill>
                  <a:srgbClr val="666666"/>
                </a:solidFill>
                <a:latin typeface="Roboto"/>
                <a:ea typeface="Roboto"/>
                <a:cs typeface="Roboto"/>
                <a:sym typeface="Roboto"/>
              </a:rPr>
              <a:t>(In the end)</a:t>
            </a:r>
            <a:endParaRPr i="1" sz="1100">
              <a:solidFill>
                <a:srgbClr val="666666"/>
              </a:solidFill>
              <a:latin typeface="Roboto"/>
              <a:ea typeface="Roboto"/>
              <a:cs typeface="Roboto"/>
              <a:sym typeface="Roboto"/>
            </a:endParaRPr>
          </a:p>
          <a:p>
            <a:pPr indent="0" lvl="0" marL="0" rtl="0" algn="l">
              <a:spcBef>
                <a:spcPts val="1000"/>
              </a:spcBef>
              <a:spcAft>
                <a:spcPts val="1000"/>
              </a:spcAft>
              <a:buNone/>
            </a:pP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3</a:t>
            </a:r>
            <a:endParaRPr>
              <a:solidFill>
                <a:srgbClr val="666666"/>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pSp>
        <p:nvGrpSpPr>
          <p:cNvPr id="639" name="Google Shape;639;p78"/>
          <p:cNvGrpSpPr/>
          <p:nvPr/>
        </p:nvGrpSpPr>
        <p:grpSpPr>
          <a:xfrm>
            <a:off x="7814798" y="175164"/>
            <a:ext cx="1162236" cy="4798825"/>
            <a:chOff x="4572000" y="241250"/>
            <a:chExt cx="1263300" cy="4798825"/>
          </a:xfrm>
        </p:grpSpPr>
        <p:sp>
          <p:nvSpPr>
            <p:cNvPr id="640" name="Google Shape;640;p78"/>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8"/>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78"/>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600">
                <a:solidFill>
                  <a:schemeClr val="dk1"/>
                </a:solidFill>
                <a:latin typeface="Montserrat ExtraBold"/>
                <a:ea typeface="Montserrat ExtraBold"/>
                <a:cs typeface="Montserrat ExtraBold"/>
                <a:sym typeface="Montserrat ExtraBold"/>
              </a:rPr>
              <a:t>Types of conditional statements:</a:t>
            </a:r>
            <a:endParaRPr sz="2600">
              <a:solidFill>
                <a:schemeClr val="dk1"/>
              </a:solidFill>
              <a:latin typeface="Montserrat ExtraBold"/>
              <a:ea typeface="Montserrat ExtraBold"/>
              <a:cs typeface="Montserrat ExtraBold"/>
              <a:sym typeface="Montserrat ExtraBold"/>
            </a:endParaRPr>
          </a:p>
          <a:p>
            <a:pPr indent="-342900" lvl="0" marL="457200" rtl="0" algn="l">
              <a:spcBef>
                <a:spcPts val="1000"/>
              </a:spcBef>
              <a:spcAft>
                <a:spcPts val="0"/>
              </a:spcAft>
              <a:buClr>
                <a:schemeClr val="dk1"/>
              </a:buClr>
              <a:buSzPts val="1800"/>
              <a:buFont typeface="Montserrat"/>
              <a:buChar char="●"/>
            </a:pPr>
            <a:r>
              <a:rPr lang="en" sz="1800">
                <a:solidFill>
                  <a:srgbClr val="999999"/>
                </a:solidFill>
                <a:latin typeface="Montserrat"/>
                <a:ea typeface="Montserrat"/>
                <a:cs typeface="Montserrat"/>
                <a:sym typeface="Montserrat"/>
              </a:rPr>
              <a:t>basic</a:t>
            </a:r>
            <a:r>
              <a:rPr lang="en" sz="1800">
                <a:solidFill>
                  <a:schemeClr val="dk1"/>
                </a:solidFill>
                <a:latin typeface="Montserrat"/>
                <a:ea typeface="Montserrat"/>
                <a:cs typeface="Montserrat"/>
                <a:sym typeface="Montserrat"/>
              </a:rPr>
              <a:t> conditional statements;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nested conditional statements;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conditional statements with multiple branches</a:t>
            </a:r>
            <a:r>
              <a:rPr lang="en" sz="1800">
                <a:solidFill>
                  <a:schemeClr val="dk1"/>
                </a:solidFill>
                <a:latin typeface="Montserrat"/>
                <a:ea typeface="Montserrat"/>
                <a:cs typeface="Montserrat"/>
                <a:sym typeface="Montserrat"/>
              </a:rPr>
              <a:t>.</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643" name="Google Shape;643;p78"/>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644" name="Google Shape;644;p78"/>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645" name="Google Shape;645;p7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78"/>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648" name="Google Shape;648;p78"/>
          <p:cNvSpPr txBox="1"/>
          <p:nvPr/>
        </p:nvSpPr>
        <p:spPr>
          <a:xfrm>
            <a:off x="202100" y="1623850"/>
            <a:ext cx="50982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Black"/>
                <a:ea typeface="Montserrat Black"/>
                <a:cs typeface="Montserrat Black"/>
                <a:sym typeface="Montserrat Black"/>
              </a:rPr>
              <a:t>OPERATOR WITH MULTIPLE BRANCHES</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
        <p:nvSpPr>
          <p:cNvPr id="649" name="Google Shape;649;p78"/>
          <p:cNvSpPr txBox="1"/>
          <p:nvPr/>
        </p:nvSpPr>
        <p:spPr>
          <a:xfrm>
            <a:off x="330325" y="1984450"/>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if</a:t>
            </a:r>
            <a:endParaRPr sz="1800">
              <a:latin typeface="Consolas"/>
              <a:ea typeface="Consolas"/>
              <a:cs typeface="Consolas"/>
              <a:sym typeface="Consolas"/>
            </a:endParaRPr>
          </a:p>
        </p:txBody>
      </p:sp>
      <p:sp>
        <p:nvSpPr>
          <p:cNvPr id="650" name="Google Shape;650;p78"/>
          <p:cNvSpPr/>
          <p:nvPr/>
        </p:nvSpPr>
        <p:spPr>
          <a:xfrm>
            <a:off x="736650" y="2034400"/>
            <a:ext cx="21657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a:t>
            </a:r>
            <a:r>
              <a:rPr lang="en">
                <a:solidFill>
                  <a:srgbClr val="434343"/>
                </a:solidFill>
                <a:latin typeface="Roboto"/>
                <a:ea typeface="Roboto"/>
                <a:cs typeface="Roboto"/>
                <a:sym typeface="Roboto"/>
              </a:rPr>
              <a:t>_1 </a:t>
            </a:r>
            <a:r>
              <a:rPr lang="en">
                <a:solidFill>
                  <a:srgbClr val="434343"/>
                </a:solidFill>
                <a:latin typeface="Roboto"/>
                <a:ea typeface="Roboto"/>
                <a:cs typeface="Roboto"/>
                <a:sym typeface="Roboto"/>
              </a:rPr>
              <a:t>is true</a:t>
            </a:r>
            <a:endParaRPr>
              <a:solidFill>
                <a:srgbClr val="434343"/>
              </a:solidFill>
              <a:latin typeface="Roboto"/>
              <a:ea typeface="Roboto"/>
              <a:cs typeface="Roboto"/>
              <a:sym typeface="Roboto"/>
            </a:endParaRPr>
          </a:p>
        </p:txBody>
      </p:sp>
      <p:sp>
        <p:nvSpPr>
          <p:cNvPr id="651" name="Google Shape;651;p78"/>
          <p:cNvSpPr txBox="1"/>
          <p:nvPr/>
        </p:nvSpPr>
        <p:spPr>
          <a:xfrm>
            <a:off x="2902450" y="1961100"/>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652" name="Google Shape;652;p78"/>
          <p:cNvSpPr/>
          <p:nvPr/>
        </p:nvSpPr>
        <p:spPr>
          <a:xfrm>
            <a:off x="1006700" y="2563575"/>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1</a:t>
            </a:r>
            <a:endParaRPr>
              <a:solidFill>
                <a:srgbClr val="434343"/>
              </a:solidFill>
              <a:latin typeface="Roboto"/>
              <a:ea typeface="Roboto"/>
              <a:cs typeface="Roboto"/>
              <a:sym typeface="Roboto"/>
            </a:endParaRPr>
          </a:p>
        </p:txBody>
      </p:sp>
      <p:sp>
        <p:nvSpPr>
          <p:cNvPr id="653" name="Google Shape;653;p78"/>
          <p:cNvSpPr/>
          <p:nvPr/>
        </p:nvSpPr>
        <p:spPr>
          <a:xfrm>
            <a:off x="1006700" y="3675375"/>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cxnSp>
        <p:nvCxnSpPr>
          <p:cNvPr id="654" name="Google Shape;654;p78"/>
          <p:cNvCxnSpPr/>
          <p:nvPr/>
        </p:nvCxnSpPr>
        <p:spPr>
          <a:xfrm>
            <a:off x="357100" y="1984450"/>
            <a:ext cx="0" cy="3093600"/>
          </a:xfrm>
          <a:prstGeom prst="straightConnector1">
            <a:avLst/>
          </a:prstGeom>
          <a:noFill/>
          <a:ln cap="flat" cmpd="sng" w="9525">
            <a:solidFill>
              <a:srgbClr val="434343"/>
            </a:solidFill>
            <a:prstDash val="solid"/>
            <a:round/>
            <a:headEnd len="med" w="med" type="none"/>
            <a:tailEnd len="med" w="med" type="none"/>
          </a:ln>
        </p:spPr>
      </p:cxnSp>
      <p:cxnSp>
        <p:nvCxnSpPr>
          <p:cNvPr id="655" name="Google Shape;655;p78"/>
          <p:cNvCxnSpPr/>
          <p:nvPr/>
        </p:nvCxnSpPr>
        <p:spPr>
          <a:xfrm>
            <a:off x="889025" y="2494550"/>
            <a:ext cx="0" cy="577800"/>
          </a:xfrm>
          <a:prstGeom prst="straightConnector1">
            <a:avLst/>
          </a:prstGeom>
          <a:noFill/>
          <a:ln cap="flat" cmpd="sng" w="9525">
            <a:solidFill>
              <a:srgbClr val="434343"/>
            </a:solidFill>
            <a:prstDash val="solid"/>
            <a:round/>
            <a:headEnd len="med" w="med" type="none"/>
            <a:tailEnd len="med" w="med" type="none"/>
          </a:ln>
        </p:spPr>
      </p:cxnSp>
      <p:sp>
        <p:nvSpPr>
          <p:cNvPr id="656" name="Google Shape;656;p78"/>
          <p:cNvSpPr txBox="1"/>
          <p:nvPr/>
        </p:nvSpPr>
        <p:spPr>
          <a:xfrm>
            <a:off x="337600" y="3070275"/>
            <a:ext cx="7032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elif</a:t>
            </a:r>
            <a:endParaRPr sz="1800">
              <a:latin typeface="Consolas"/>
              <a:ea typeface="Consolas"/>
              <a:cs typeface="Consolas"/>
              <a:sym typeface="Consolas"/>
            </a:endParaRPr>
          </a:p>
        </p:txBody>
      </p:sp>
      <p:sp>
        <p:nvSpPr>
          <p:cNvPr id="657" name="Google Shape;657;p78"/>
          <p:cNvSpPr/>
          <p:nvPr/>
        </p:nvSpPr>
        <p:spPr>
          <a:xfrm>
            <a:off x="1006700" y="3119475"/>
            <a:ext cx="21657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34343"/>
                </a:solidFill>
                <a:latin typeface="Roboto"/>
                <a:ea typeface="Roboto"/>
                <a:cs typeface="Roboto"/>
                <a:sym typeface="Roboto"/>
              </a:rPr>
              <a:t>Expression</a:t>
            </a:r>
            <a:r>
              <a:rPr lang="en">
                <a:solidFill>
                  <a:srgbClr val="434343"/>
                </a:solidFill>
                <a:latin typeface="Roboto"/>
                <a:ea typeface="Roboto"/>
                <a:cs typeface="Roboto"/>
                <a:sym typeface="Roboto"/>
              </a:rPr>
              <a:t>_2 </a:t>
            </a:r>
            <a:r>
              <a:rPr lang="en">
                <a:solidFill>
                  <a:srgbClr val="434343"/>
                </a:solidFill>
                <a:latin typeface="Roboto"/>
                <a:ea typeface="Roboto"/>
                <a:cs typeface="Roboto"/>
                <a:sym typeface="Roboto"/>
              </a:rPr>
              <a:t>is true</a:t>
            </a:r>
            <a:endParaRPr>
              <a:solidFill>
                <a:srgbClr val="434343"/>
              </a:solidFill>
              <a:latin typeface="Roboto"/>
              <a:ea typeface="Roboto"/>
              <a:cs typeface="Roboto"/>
              <a:sym typeface="Roboto"/>
            </a:endParaRPr>
          </a:p>
        </p:txBody>
      </p:sp>
      <p:sp>
        <p:nvSpPr>
          <p:cNvPr id="658" name="Google Shape;658;p78"/>
          <p:cNvSpPr txBox="1"/>
          <p:nvPr/>
        </p:nvSpPr>
        <p:spPr>
          <a:xfrm>
            <a:off x="3172400" y="30702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cxnSp>
        <p:nvCxnSpPr>
          <p:cNvPr id="659" name="Google Shape;659;p78"/>
          <p:cNvCxnSpPr/>
          <p:nvPr/>
        </p:nvCxnSpPr>
        <p:spPr>
          <a:xfrm>
            <a:off x="884550" y="3535650"/>
            <a:ext cx="0" cy="577800"/>
          </a:xfrm>
          <a:prstGeom prst="straightConnector1">
            <a:avLst/>
          </a:prstGeom>
          <a:noFill/>
          <a:ln cap="flat" cmpd="sng" w="9525">
            <a:solidFill>
              <a:srgbClr val="434343"/>
            </a:solidFill>
            <a:prstDash val="solid"/>
            <a:round/>
            <a:headEnd len="med" w="med" type="none"/>
            <a:tailEnd len="med" w="med" type="none"/>
          </a:ln>
        </p:spPr>
      </p:cxnSp>
      <p:sp>
        <p:nvSpPr>
          <p:cNvPr id="660" name="Google Shape;660;p78"/>
          <p:cNvSpPr/>
          <p:nvPr/>
        </p:nvSpPr>
        <p:spPr>
          <a:xfrm>
            <a:off x="1036475" y="4598138"/>
            <a:ext cx="2301600" cy="369600"/>
          </a:xfrm>
          <a:prstGeom prst="roundRect">
            <a:avLst>
              <a:gd fmla="val 16667" name="adj"/>
            </a:avLst>
          </a:prstGeom>
          <a:noFill/>
          <a:ln cap="flat" cmpd="sng" w="19050">
            <a:solidFill>
              <a:srgbClr val="FA82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3</a:t>
            </a:r>
            <a:endParaRPr>
              <a:solidFill>
                <a:srgbClr val="434343"/>
              </a:solidFill>
              <a:latin typeface="Roboto"/>
              <a:ea typeface="Roboto"/>
              <a:cs typeface="Roboto"/>
              <a:sym typeface="Roboto"/>
            </a:endParaRPr>
          </a:p>
        </p:txBody>
      </p:sp>
      <p:sp>
        <p:nvSpPr>
          <p:cNvPr id="661" name="Google Shape;661;p78"/>
          <p:cNvSpPr txBox="1"/>
          <p:nvPr/>
        </p:nvSpPr>
        <p:spPr>
          <a:xfrm>
            <a:off x="300913" y="4081363"/>
            <a:ext cx="8121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else</a:t>
            </a:r>
            <a:endParaRPr sz="1800">
              <a:latin typeface="Consolas"/>
              <a:ea typeface="Consolas"/>
              <a:cs typeface="Consolas"/>
              <a:sym typeface="Consolas"/>
            </a:endParaRPr>
          </a:p>
        </p:txBody>
      </p:sp>
      <p:sp>
        <p:nvSpPr>
          <p:cNvPr id="662" name="Google Shape;662;p78"/>
          <p:cNvSpPr txBox="1"/>
          <p:nvPr/>
        </p:nvSpPr>
        <p:spPr>
          <a:xfrm>
            <a:off x="853300" y="4081863"/>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cxnSp>
        <p:nvCxnSpPr>
          <p:cNvPr id="663" name="Google Shape;663;p78"/>
          <p:cNvCxnSpPr/>
          <p:nvPr/>
        </p:nvCxnSpPr>
        <p:spPr>
          <a:xfrm>
            <a:off x="918800" y="4565775"/>
            <a:ext cx="0" cy="489600"/>
          </a:xfrm>
          <a:prstGeom prst="straightConnector1">
            <a:avLst/>
          </a:prstGeom>
          <a:noFill/>
          <a:ln cap="flat" cmpd="sng" w="9525">
            <a:solidFill>
              <a:srgbClr val="434343"/>
            </a:solidFill>
            <a:prstDash val="solid"/>
            <a:round/>
            <a:headEnd len="med" w="med" type="none"/>
            <a:tailEnd len="med" w="med" type="none"/>
          </a:ln>
        </p:spPr>
      </p:cxnSp>
      <p:sp>
        <p:nvSpPr>
          <p:cNvPr id="664" name="Google Shape;664;p78"/>
          <p:cNvSpPr/>
          <p:nvPr/>
        </p:nvSpPr>
        <p:spPr>
          <a:xfrm rot="5400000">
            <a:off x="573110" y="2356050"/>
            <a:ext cx="99900" cy="4371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8"/>
          <p:cNvSpPr/>
          <p:nvPr/>
        </p:nvSpPr>
        <p:spPr>
          <a:xfrm rot="5400000">
            <a:off x="548135" y="3369675"/>
            <a:ext cx="99900" cy="4371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8"/>
          <p:cNvSpPr/>
          <p:nvPr/>
        </p:nvSpPr>
        <p:spPr>
          <a:xfrm rot="5400000">
            <a:off x="573110" y="4446500"/>
            <a:ext cx="99900" cy="4371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8"/>
          <p:cNvSpPr txBox="1"/>
          <p:nvPr/>
        </p:nvSpPr>
        <p:spPr>
          <a:xfrm>
            <a:off x="4055600" y="2041425"/>
            <a:ext cx="3469200" cy="30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If</a:t>
            </a: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Expression</a:t>
            </a:r>
            <a:r>
              <a:rPr lang="en">
                <a:solidFill>
                  <a:srgbClr val="666666"/>
                </a:solidFill>
                <a:latin typeface="Roboto"/>
                <a:ea typeface="Roboto"/>
                <a:cs typeface="Roboto"/>
                <a:sym typeface="Roboto"/>
              </a:rPr>
              <a:t>_1 </a:t>
            </a:r>
            <a:r>
              <a:rPr lang="en">
                <a:solidFill>
                  <a:srgbClr val="434343"/>
                </a:solidFill>
                <a:latin typeface="Roboto"/>
                <a:ea typeface="Roboto"/>
                <a:cs typeface="Roboto"/>
                <a:sym typeface="Roboto"/>
              </a:rPr>
              <a:t>is true</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1.</a:t>
            </a:r>
            <a:endParaRPr>
              <a:solidFill>
                <a:srgbClr val="666666"/>
              </a:solidFill>
              <a:latin typeface="Roboto"/>
              <a:ea typeface="Roboto"/>
              <a:cs typeface="Roboto"/>
              <a:sym typeface="Roboto"/>
            </a:endParaRPr>
          </a:p>
          <a:p>
            <a:pPr indent="0" lvl="0" marL="0" rtl="0" algn="l">
              <a:spcBef>
                <a:spcPts val="1000"/>
              </a:spcBef>
              <a:spcAft>
                <a:spcPts val="0"/>
              </a:spcAft>
              <a:buNone/>
            </a:pPr>
            <a:r>
              <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Otherwise, if</a:t>
            </a: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Expression</a:t>
            </a:r>
            <a:r>
              <a:rPr lang="en">
                <a:solidFill>
                  <a:srgbClr val="666666"/>
                </a:solidFill>
                <a:latin typeface="Roboto"/>
                <a:ea typeface="Roboto"/>
                <a:cs typeface="Roboto"/>
                <a:sym typeface="Roboto"/>
              </a:rPr>
              <a:t>_2 </a:t>
            </a:r>
            <a:r>
              <a:rPr lang="en">
                <a:solidFill>
                  <a:srgbClr val="434343"/>
                </a:solidFill>
                <a:latin typeface="Roboto"/>
                <a:ea typeface="Roboto"/>
                <a:cs typeface="Roboto"/>
                <a:sym typeface="Roboto"/>
              </a:rPr>
              <a:t>is true</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2.</a:t>
            </a:r>
            <a:endParaRPr>
              <a:solidFill>
                <a:srgbClr val="666666"/>
              </a:solidFill>
              <a:latin typeface="Roboto"/>
              <a:ea typeface="Roboto"/>
              <a:cs typeface="Roboto"/>
              <a:sym typeface="Roboto"/>
            </a:endParaRPr>
          </a:p>
          <a:p>
            <a:pPr indent="0" lvl="0" marL="0" rtl="0" algn="l">
              <a:spcBef>
                <a:spcPts val="1000"/>
              </a:spcBef>
              <a:spcAft>
                <a:spcPts val="0"/>
              </a:spcAft>
              <a:buNone/>
            </a:pPr>
            <a:r>
              <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In all other cases,</a:t>
            </a:r>
            <a:endParaRPr>
              <a:solidFill>
                <a:srgbClr val="666666"/>
              </a:solidFill>
              <a:latin typeface="Roboto"/>
              <a:ea typeface="Roboto"/>
              <a:cs typeface="Roboto"/>
              <a:sym typeface="Roboto"/>
            </a:endParaRPr>
          </a:p>
          <a:p>
            <a:pPr indent="0" lvl="0" marL="0" rtl="0" algn="l">
              <a:spcBef>
                <a:spcPts val="1000"/>
              </a:spcBef>
              <a:spcAft>
                <a:spcPts val="1000"/>
              </a:spcAft>
              <a:buNone/>
            </a:pPr>
            <a:r>
              <a:rPr lang="en">
                <a:solidFill>
                  <a:srgbClr val="666666"/>
                </a:solidFill>
                <a:latin typeface="Roboto"/>
                <a:ea typeface="Roboto"/>
                <a:cs typeface="Roboto"/>
                <a:sym typeface="Roboto"/>
              </a:rPr>
              <a:t>	</a:t>
            </a: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3.</a:t>
            </a:r>
            <a:endParaRPr>
              <a:solidFill>
                <a:srgbClr val="666666"/>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79"/>
          <p:cNvGrpSpPr/>
          <p:nvPr/>
        </p:nvGrpSpPr>
        <p:grpSpPr>
          <a:xfrm>
            <a:off x="7814798" y="175164"/>
            <a:ext cx="1162236" cy="4798825"/>
            <a:chOff x="4572000" y="241250"/>
            <a:chExt cx="1263300" cy="4798825"/>
          </a:xfrm>
        </p:grpSpPr>
        <p:sp>
          <p:nvSpPr>
            <p:cNvPr id="673" name="Google Shape;673;p79"/>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9"/>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79"/>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a:t>
            </a:r>
            <a:r>
              <a:rPr lang="en" sz="2600">
                <a:solidFill>
                  <a:schemeClr val="dk1"/>
                </a:solidFill>
                <a:latin typeface="Montserrat ExtraBold"/>
                <a:ea typeface="Montserrat ExtraBold"/>
                <a:cs typeface="Montserrat ExtraBold"/>
                <a:sym typeface="Montserrat ExtraBold"/>
              </a:rPr>
              <a:t> is a </a:t>
            </a:r>
            <a:r>
              <a:rPr lang="en" sz="2600">
                <a:solidFill>
                  <a:schemeClr val="accent2"/>
                </a:solidFill>
                <a:latin typeface="Montserrat ExtraBold"/>
                <a:ea typeface="Montserrat ExtraBold"/>
                <a:cs typeface="Montserrat ExtraBold"/>
                <a:sym typeface="Montserrat ExtraBold"/>
              </a:rPr>
              <a:t>loop</a:t>
            </a:r>
            <a:r>
              <a:rPr lang="en" sz="2600">
                <a:solidFill>
                  <a:schemeClr val="dk1"/>
                </a:solidFill>
                <a:latin typeface="Montserrat ExtraBold"/>
                <a:ea typeface="Montserrat ExtraBold"/>
                <a:cs typeface="Montserrat ExtraBold"/>
                <a:sym typeface="Montserrat ExtraBold"/>
              </a:rPr>
              <a:t>? </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is it used for</a:t>
            </a:r>
            <a:r>
              <a:rPr lang="en" sz="2600">
                <a:solidFill>
                  <a:schemeClr val="dk1"/>
                </a:solidFill>
                <a:latin typeface="Montserrat ExtraBold"/>
                <a:ea typeface="Montserrat ExtraBold"/>
                <a:cs typeface="Montserrat ExtraBold"/>
                <a:sym typeface="Montserrat ExtraBold"/>
              </a:rPr>
              <a:t>?</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676" name="Google Shape;676;p79"/>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677" name="Google Shape;677;p79"/>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678" name="Google Shape;678;p7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79"/>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grpSp>
        <p:nvGrpSpPr>
          <p:cNvPr id="685" name="Google Shape;685;p80"/>
          <p:cNvGrpSpPr/>
          <p:nvPr/>
        </p:nvGrpSpPr>
        <p:grpSpPr>
          <a:xfrm>
            <a:off x="7814798" y="175164"/>
            <a:ext cx="1162236" cy="4798825"/>
            <a:chOff x="4572000" y="241250"/>
            <a:chExt cx="1263300" cy="4798825"/>
          </a:xfrm>
        </p:grpSpPr>
        <p:sp>
          <p:nvSpPr>
            <p:cNvPr id="686" name="Google Shape;686;p80"/>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0"/>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80"/>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689" name="Google Shape;689;p80"/>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690" name="Google Shape;690;p8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80"/>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693" name="Google Shape;693;p80"/>
          <p:cNvSpPr txBox="1"/>
          <p:nvPr/>
        </p:nvSpPr>
        <p:spPr>
          <a:xfrm>
            <a:off x="352725" y="175175"/>
            <a:ext cx="74076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solidFill>
                  <a:srgbClr val="FF7842"/>
                </a:solidFill>
                <a:highlight>
                  <a:srgbClr val="FFFFFF"/>
                </a:highlight>
                <a:latin typeface="Montserrat ExtraBold"/>
                <a:ea typeface="Montserrat ExtraBold"/>
                <a:cs typeface="Montserrat ExtraBold"/>
                <a:sym typeface="Montserrat ExtraBold"/>
              </a:rPr>
              <a:t>A loop</a:t>
            </a:r>
            <a:r>
              <a:rPr lang="en" sz="3000">
                <a:solidFill>
                  <a:srgbClr val="FF7842"/>
                </a:solidFill>
                <a:highlight>
                  <a:srgbClr val="FFFFFF"/>
                </a:highlight>
                <a:latin typeface="Montserrat ExtraBold"/>
                <a:ea typeface="Montserrat ExtraBold"/>
                <a:cs typeface="Montserrat ExtraBold"/>
                <a:sym typeface="Montserrat ExtraBold"/>
              </a:rPr>
              <a:t> </a:t>
            </a:r>
            <a:endParaRPr sz="3000">
              <a:solidFill>
                <a:srgbClr val="FF7842"/>
              </a:solidFill>
              <a:latin typeface="Montserrat ExtraBold"/>
              <a:ea typeface="Montserrat ExtraBold"/>
              <a:cs typeface="Montserrat ExtraBold"/>
              <a:sym typeface="Montserrat ExtraBold"/>
            </a:endParaRPr>
          </a:p>
        </p:txBody>
      </p:sp>
      <p:sp>
        <p:nvSpPr>
          <p:cNvPr id="694" name="Google Shape;694;p80"/>
          <p:cNvSpPr txBox="1"/>
          <p:nvPr/>
        </p:nvSpPr>
        <p:spPr>
          <a:xfrm>
            <a:off x="245550" y="556700"/>
            <a:ext cx="73149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700">
                <a:latin typeface="Montserrat ExtraBold"/>
                <a:ea typeface="Montserrat ExtraBold"/>
                <a:cs typeface="Montserrat ExtraBold"/>
                <a:sym typeface="Montserrat ExtraBold"/>
              </a:rPr>
              <a:t>is a command that performs the indicated actions as long as the logical expression (condition) remains true</a:t>
            </a:r>
            <a:r>
              <a:rPr lang="en" sz="1700">
                <a:latin typeface="Montserrat ExtraBold"/>
                <a:ea typeface="Montserrat ExtraBold"/>
                <a:cs typeface="Montserrat ExtraBold"/>
                <a:sym typeface="Montserrat ExtraBold"/>
              </a:rPr>
              <a:t>.</a:t>
            </a:r>
            <a:endParaRPr sz="1700">
              <a:latin typeface="Montserrat Black"/>
              <a:ea typeface="Montserrat Black"/>
              <a:cs typeface="Montserrat Black"/>
              <a:sym typeface="Montserrat Black"/>
            </a:endParaRPr>
          </a:p>
        </p:txBody>
      </p:sp>
      <p:sp>
        <p:nvSpPr>
          <p:cNvPr id="695" name="Google Shape;695;p80"/>
          <p:cNvSpPr/>
          <p:nvPr/>
        </p:nvSpPr>
        <p:spPr>
          <a:xfrm>
            <a:off x="2084350" y="2515800"/>
            <a:ext cx="2896350" cy="850800"/>
          </a:xfrm>
          <a:prstGeom prst="flowChartDecision">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Is the logical expression true?</a:t>
            </a:r>
            <a:endParaRPr sz="1200"/>
          </a:p>
        </p:txBody>
      </p:sp>
      <p:cxnSp>
        <p:nvCxnSpPr>
          <p:cNvPr id="696" name="Google Shape;696;p80"/>
          <p:cNvCxnSpPr/>
          <p:nvPr/>
        </p:nvCxnSpPr>
        <p:spPr>
          <a:xfrm>
            <a:off x="3532513" y="4730338"/>
            <a:ext cx="0" cy="260100"/>
          </a:xfrm>
          <a:prstGeom prst="straightConnector1">
            <a:avLst/>
          </a:prstGeom>
          <a:noFill/>
          <a:ln cap="flat" cmpd="sng" w="9525">
            <a:solidFill>
              <a:srgbClr val="434343"/>
            </a:solidFill>
            <a:prstDash val="dash"/>
            <a:round/>
            <a:headEnd len="med" w="med" type="none"/>
            <a:tailEnd len="med" w="med" type="triangle"/>
          </a:ln>
        </p:spPr>
      </p:cxnSp>
      <p:sp>
        <p:nvSpPr>
          <p:cNvPr id="697" name="Google Shape;697;p80"/>
          <p:cNvSpPr/>
          <p:nvPr/>
        </p:nvSpPr>
        <p:spPr>
          <a:xfrm>
            <a:off x="3506275" y="4682413"/>
            <a:ext cx="52500" cy="52500"/>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0"/>
          <p:cNvSpPr txBox="1"/>
          <p:nvPr/>
        </p:nvSpPr>
        <p:spPr>
          <a:xfrm>
            <a:off x="3056275" y="3366588"/>
            <a:ext cx="5025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Yes</a:t>
            </a:r>
            <a:endParaRPr i="1"/>
          </a:p>
        </p:txBody>
      </p:sp>
      <p:sp>
        <p:nvSpPr>
          <p:cNvPr id="699" name="Google Shape;699;p80"/>
          <p:cNvSpPr txBox="1"/>
          <p:nvPr/>
        </p:nvSpPr>
        <p:spPr>
          <a:xfrm>
            <a:off x="5218825" y="3366588"/>
            <a:ext cx="573900" cy="3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No</a:t>
            </a:r>
            <a:endParaRPr i="1"/>
          </a:p>
        </p:txBody>
      </p:sp>
      <p:cxnSp>
        <p:nvCxnSpPr>
          <p:cNvPr id="700" name="Google Shape;700;p80"/>
          <p:cNvCxnSpPr/>
          <p:nvPr/>
        </p:nvCxnSpPr>
        <p:spPr>
          <a:xfrm>
            <a:off x="3527950" y="2255713"/>
            <a:ext cx="0" cy="260100"/>
          </a:xfrm>
          <a:prstGeom prst="straightConnector1">
            <a:avLst/>
          </a:prstGeom>
          <a:noFill/>
          <a:ln cap="flat" cmpd="sng" w="9525">
            <a:solidFill>
              <a:srgbClr val="434343"/>
            </a:solidFill>
            <a:prstDash val="dash"/>
            <a:round/>
            <a:headEnd len="med" w="med" type="none"/>
            <a:tailEnd len="med" w="med" type="none"/>
          </a:ln>
        </p:spPr>
      </p:cxnSp>
      <p:sp>
        <p:nvSpPr>
          <p:cNvPr id="701" name="Google Shape;701;p80"/>
          <p:cNvSpPr/>
          <p:nvPr/>
        </p:nvSpPr>
        <p:spPr>
          <a:xfrm>
            <a:off x="2382100" y="3740400"/>
            <a:ext cx="2291700" cy="5154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Perform action A</a:t>
            </a:r>
            <a:endParaRPr/>
          </a:p>
        </p:txBody>
      </p:sp>
      <p:sp>
        <p:nvSpPr>
          <p:cNvPr id="702" name="Google Shape;702;p80"/>
          <p:cNvSpPr txBox="1"/>
          <p:nvPr/>
        </p:nvSpPr>
        <p:spPr>
          <a:xfrm>
            <a:off x="245550" y="1557825"/>
            <a:ext cx="7750200" cy="5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Example</a:t>
            </a:r>
            <a:r>
              <a:rPr b="1" lang="en">
                <a:latin typeface="Montserrat"/>
                <a:ea typeface="Montserrat"/>
                <a:cs typeface="Montserrat"/>
                <a:sym typeface="Montserrat"/>
              </a:rPr>
              <a:t>: </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The loop performs action A as long as the logical expression is </a:t>
            </a:r>
            <a:r>
              <a:rPr lang="en">
                <a:solidFill>
                  <a:schemeClr val="dk1"/>
                </a:solidFill>
                <a:latin typeface="Montserrat"/>
                <a:ea typeface="Montserrat"/>
                <a:cs typeface="Montserrat"/>
                <a:sym typeface="Montserrat"/>
              </a:rPr>
              <a:t>true</a:t>
            </a:r>
            <a:endParaRPr>
              <a:latin typeface="Montserrat"/>
              <a:ea typeface="Montserrat"/>
              <a:cs typeface="Montserrat"/>
              <a:sym typeface="Montserrat"/>
            </a:endParaRPr>
          </a:p>
        </p:txBody>
      </p:sp>
      <p:cxnSp>
        <p:nvCxnSpPr>
          <p:cNvPr id="703" name="Google Shape;703;p80"/>
          <p:cNvCxnSpPr>
            <a:stCxn id="695" idx="2"/>
            <a:endCxn id="701" idx="0"/>
          </p:cNvCxnSpPr>
          <p:nvPr/>
        </p:nvCxnSpPr>
        <p:spPr>
          <a:xfrm flipH="1">
            <a:off x="3528025" y="3366600"/>
            <a:ext cx="4500" cy="373800"/>
          </a:xfrm>
          <a:prstGeom prst="straightConnector1">
            <a:avLst/>
          </a:prstGeom>
          <a:noFill/>
          <a:ln cap="flat" cmpd="sng" w="9525">
            <a:solidFill>
              <a:srgbClr val="434343"/>
            </a:solidFill>
            <a:prstDash val="solid"/>
            <a:round/>
            <a:headEnd len="med" w="med" type="none"/>
            <a:tailEnd len="med" w="med" type="none"/>
          </a:ln>
        </p:spPr>
      </p:cxnSp>
      <p:cxnSp>
        <p:nvCxnSpPr>
          <p:cNvPr id="704" name="Google Shape;704;p80"/>
          <p:cNvCxnSpPr>
            <a:stCxn id="701" idx="2"/>
            <a:endCxn id="695" idx="1"/>
          </p:cNvCxnSpPr>
          <p:nvPr/>
        </p:nvCxnSpPr>
        <p:spPr>
          <a:xfrm flipH="1" rot="5400000">
            <a:off x="2148850" y="2876700"/>
            <a:ext cx="1314600" cy="1443600"/>
          </a:xfrm>
          <a:prstGeom prst="bentConnector4">
            <a:avLst>
              <a:gd fmla="val -18114" name="adj1"/>
              <a:gd fmla="val 122163" name="adj2"/>
            </a:avLst>
          </a:prstGeom>
          <a:noFill/>
          <a:ln cap="flat" cmpd="sng" w="9525">
            <a:solidFill>
              <a:srgbClr val="434343"/>
            </a:solidFill>
            <a:prstDash val="solid"/>
            <a:round/>
            <a:headEnd len="med" w="med" type="none"/>
            <a:tailEnd len="med" w="med" type="triangle"/>
          </a:ln>
        </p:spPr>
      </p:cxnSp>
      <p:cxnSp>
        <p:nvCxnSpPr>
          <p:cNvPr id="705" name="Google Shape;705;p80"/>
          <p:cNvCxnSpPr>
            <a:stCxn id="695" idx="3"/>
            <a:endCxn id="697" idx="6"/>
          </p:cNvCxnSpPr>
          <p:nvPr/>
        </p:nvCxnSpPr>
        <p:spPr>
          <a:xfrm flipH="1">
            <a:off x="3558700" y="2941200"/>
            <a:ext cx="1422000" cy="1767600"/>
          </a:xfrm>
          <a:prstGeom prst="bentConnector3">
            <a:avLst>
              <a:gd fmla="val -16746" name="adj1"/>
            </a:avLst>
          </a:prstGeom>
          <a:noFill/>
          <a:ln cap="flat" cmpd="sng" w="9525">
            <a:solidFill>
              <a:srgbClr val="434343"/>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81"/>
          <p:cNvGrpSpPr/>
          <p:nvPr/>
        </p:nvGrpSpPr>
        <p:grpSpPr>
          <a:xfrm>
            <a:off x="7814798" y="175164"/>
            <a:ext cx="1162236" cy="4798825"/>
            <a:chOff x="4572000" y="241250"/>
            <a:chExt cx="1263300" cy="4798825"/>
          </a:xfrm>
        </p:grpSpPr>
        <p:sp>
          <p:nvSpPr>
            <p:cNvPr id="711" name="Google Shape;711;p81"/>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1"/>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81"/>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What </a:t>
            </a:r>
            <a:r>
              <a:rPr lang="en" sz="2600">
                <a:solidFill>
                  <a:schemeClr val="accent2"/>
                </a:solidFill>
                <a:latin typeface="Montserrat ExtraBold"/>
                <a:ea typeface="Montserrat ExtraBold"/>
                <a:cs typeface="Montserrat ExtraBold"/>
                <a:sym typeface="Montserrat ExtraBold"/>
              </a:rPr>
              <a:t>types of loops</a:t>
            </a:r>
            <a:r>
              <a:rPr lang="en" sz="2600">
                <a:solidFill>
                  <a:schemeClr val="accent2"/>
                </a:solidFill>
                <a:latin typeface="Montserrat ExtraBold"/>
                <a:ea typeface="Montserrat ExtraBold"/>
                <a:cs typeface="Montserrat ExtraBold"/>
                <a:sym typeface="Montserrat ExtraBold"/>
              </a:rPr>
              <a:t> </a:t>
            </a:r>
            <a:r>
              <a:rPr lang="en" sz="2600">
                <a:solidFill>
                  <a:schemeClr val="dk1"/>
                </a:solidFill>
                <a:latin typeface="Montserrat ExtraBold"/>
                <a:ea typeface="Montserrat ExtraBold"/>
                <a:cs typeface="Montserrat ExtraBold"/>
                <a:sym typeface="Montserrat ExtraBold"/>
              </a:rPr>
              <a:t>do you know? What words are used to set them?</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26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600">
              <a:highlight>
                <a:srgbClr val="FFFFFF"/>
              </a:highlight>
              <a:latin typeface="Montserrat ExtraBold"/>
              <a:ea typeface="Montserrat ExtraBold"/>
              <a:cs typeface="Montserrat ExtraBold"/>
              <a:sym typeface="Montserrat ExtraBold"/>
            </a:endParaRPr>
          </a:p>
        </p:txBody>
      </p:sp>
      <p:sp>
        <p:nvSpPr>
          <p:cNvPr id="714" name="Google Shape;714;p81"/>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Montserrat"/>
                <a:ea typeface="Montserrat"/>
                <a:cs typeface="Montserrat"/>
                <a:sym typeface="Montserrat"/>
              </a:rPr>
              <a:t>Qualifications</a:t>
            </a:r>
            <a:r>
              <a:rPr b="1" lang="en" sz="1800">
                <a:solidFill>
                  <a:schemeClr val="lt1"/>
                </a:solidFill>
                <a:latin typeface="Montserrat"/>
                <a:ea typeface="Montserrat"/>
                <a:cs typeface="Montserrat"/>
                <a:sym typeface="Montserrat"/>
              </a:rPr>
              <a:t> </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715" name="Google Shape;715;p81"/>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716" name="Google Shape;716;p8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8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81"/>
          <p:cNvPicPr preferRelativeResize="0"/>
          <p:nvPr/>
        </p:nvPicPr>
        <p:blipFill>
          <a:blip r:embed="rId4">
            <a:alphaModFix/>
          </a:blip>
          <a:stretch>
            <a:fillRect/>
          </a:stretch>
        </p:blipFill>
        <p:spPr>
          <a:xfrm>
            <a:off x="7814800" y="162550"/>
            <a:ext cx="1162225" cy="10999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pSp>
        <p:nvGrpSpPr>
          <p:cNvPr id="723" name="Google Shape;723;p82"/>
          <p:cNvGrpSpPr/>
          <p:nvPr/>
        </p:nvGrpSpPr>
        <p:grpSpPr>
          <a:xfrm>
            <a:off x="7814798" y="175164"/>
            <a:ext cx="1162236" cy="4798825"/>
            <a:chOff x="4572000" y="241250"/>
            <a:chExt cx="1263300" cy="4798825"/>
          </a:xfrm>
        </p:grpSpPr>
        <p:sp>
          <p:nvSpPr>
            <p:cNvPr id="724" name="Google Shape;724;p82"/>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2"/>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 name="Google Shape;726;p82"/>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600">
                <a:solidFill>
                  <a:schemeClr val="dk1"/>
                </a:solidFill>
                <a:latin typeface="Montserrat ExtraBold"/>
                <a:ea typeface="Montserrat ExtraBold"/>
                <a:cs typeface="Montserrat ExtraBold"/>
                <a:sym typeface="Montserrat ExtraBold"/>
              </a:rPr>
              <a:t>The </a:t>
            </a:r>
            <a:r>
              <a:rPr lang="en" sz="2600">
                <a:solidFill>
                  <a:srgbClr val="FF7842"/>
                </a:solidFill>
                <a:latin typeface="Montserrat ExtraBold"/>
                <a:ea typeface="Montserrat ExtraBold"/>
                <a:cs typeface="Montserrat ExtraBold"/>
                <a:sym typeface="Montserrat ExtraBold"/>
              </a:rPr>
              <a:t>while </a:t>
            </a:r>
            <a:r>
              <a:rPr lang="en" sz="2600">
                <a:solidFill>
                  <a:schemeClr val="dk1"/>
                </a:solidFill>
                <a:latin typeface="Montserrat ExtraBold"/>
                <a:ea typeface="Montserrat ExtraBold"/>
                <a:cs typeface="Montserrat ExtraBold"/>
                <a:sym typeface="Montserrat ExtraBold"/>
              </a:rPr>
              <a:t>loop</a:t>
            </a:r>
            <a:r>
              <a:rPr lang="en" sz="2600">
                <a:solidFill>
                  <a:schemeClr val="dk1"/>
                </a:solidFill>
                <a:latin typeface="Montserrat ExtraBold"/>
                <a:ea typeface="Montserrat ExtraBold"/>
                <a:cs typeface="Montserrat ExtraBold"/>
                <a:sym typeface="Montserrat ExtraBold"/>
              </a:rPr>
              <a:t>:</a:t>
            </a:r>
            <a:endParaRPr sz="2600">
              <a:solidFill>
                <a:schemeClr val="dk1"/>
              </a:solidFill>
              <a:latin typeface="Montserrat ExtraBold"/>
              <a:ea typeface="Montserrat ExtraBold"/>
              <a:cs typeface="Montserrat ExtraBold"/>
              <a:sym typeface="Montserrat ExtraBold"/>
            </a:endParaRPr>
          </a:p>
          <a:p>
            <a:pPr indent="-342900" lvl="0" marL="457200" rtl="0" algn="l">
              <a:spcBef>
                <a:spcPts val="1000"/>
              </a:spcBef>
              <a:spcAft>
                <a:spcPts val="0"/>
              </a:spcAft>
              <a:buClr>
                <a:schemeClr val="dk1"/>
              </a:buClr>
              <a:buSzPts val="1800"/>
              <a:buFont typeface="Montserrat"/>
              <a:buChar char="●"/>
            </a:pPr>
            <a:r>
              <a:rPr lang="en" sz="1800">
                <a:solidFill>
                  <a:srgbClr val="999999"/>
                </a:solidFill>
                <a:latin typeface="Montserrat"/>
                <a:ea typeface="Montserrat"/>
                <a:cs typeface="Montserrat"/>
                <a:sym typeface="Montserrat"/>
              </a:rPr>
              <a:t>basic</a:t>
            </a:r>
            <a:r>
              <a:rPr lang="en" sz="1800">
                <a:solidFill>
                  <a:schemeClr val="dk1"/>
                </a:solidFill>
                <a:latin typeface="Montserrat"/>
                <a:ea typeface="Montserrat"/>
                <a:cs typeface="Montserrat"/>
                <a:sym typeface="Montserrat"/>
              </a:rPr>
              <a:t> loop;</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loop with a counter.</a:t>
            </a:r>
            <a:endParaRPr sz="2600">
              <a:highlight>
                <a:srgbClr val="FFFFFF"/>
              </a:highlight>
              <a:latin typeface="Montserrat ExtraBold"/>
              <a:ea typeface="Montserrat ExtraBold"/>
              <a:cs typeface="Montserrat ExtraBold"/>
              <a:sym typeface="Montserrat ExtraBold"/>
            </a:endParaRPr>
          </a:p>
        </p:txBody>
      </p:sp>
      <p:sp>
        <p:nvSpPr>
          <p:cNvPr id="727" name="Google Shape;727;p82"/>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728" name="Google Shape;728;p82"/>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729" name="Google Shape;729;p8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82"/>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732" name="Google Shape;732;p82"/>
          <p:cNvSpPr txBox="1"/>
          <p:nvPr/>
        </p:nvSpPr>
        <p:spPr>
          <a:xfrm>
            <a:off x="379500" y="2034925"/>
            <a:ext cx="8457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while</a:t>
            </a:r>
            <a:endParaRPr sz="1800">
              <a:latin typeface="Consolas"/>
              <a:ea typeface="Consolas"/>
              <a:cs typeface="Consolas"/>
              <a:sym typeface="Consolas"/>
            </a:endParaRPr>
          </a:p>
        </p:txBody>
      </p:sp>
      <p:sp>
        <p:nvSpPr>
          <p:cNvPr id="733" name="Google Shape;733;p82"/>
          <p:cNvSpPr/>
          <p:nvPr/>
        </p:nvSpPr>
        <p:spPr>
          <a:xfrm>
            <a:off x="1139075" y="2059000"/>
            <a:ext cx="1947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abc</a:t>
            </a:r>
            <a:r>
              <a:rPr lang="en">
                <a:solidFill>
                  <a:srgbClr val="434343"/>
                </a:solidFill>
                <a:latin typeface="Roboto"/>
                <a:ea typeface="Roboto"/>
                <a:cs typeface="Roboto"/>
                <a:sym typeface="Roboto"/>
              </a:rPr>
              <a:t> &lt; 3</a:t>
            </a:r>
            <a:endParaRPr>
              <a:solidFill>
                <a:srgbClr val="434343"/>
              </a:solidFill>
              <a:latin typeface="Roboto"/>
              <a:ea typeface="Roboto"/>
              <a:cs typeface="Roboto"/>
              <a:sym typeface="Roboto"/>
            </a:endParaRPr>
          </a:p>
        </p:txBody>
      </p:sp>
      <p:sp>
        <p:nvSpPr>
          <p:cNvPr id="734" name="Google Shape;734;p82"/>
          <p:cNvSpPr txBox="1"/>
          <p:nvPr/>
        </p:nvSpPr>
        <p:spPr>
          <a:xfrm>
            <a:off x="3104850" y="2003675"/>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735" name="Google Shape;735;p82"/>
          <p:cNvSpPr/>
          <p:nvPr/>
        </p:nvSpPr>
        <p:spPr>
          <a:xfrm>
            <a:off x="1029100" y="2565100"/>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1</a:t>
            </a:r>
            <a:endParaRPr>
              <a:solidFill>
                <a:srgbClr val="434343"/>
              </a:solidFill>
              <a:latin typeface="Roboto"/>
              <a:ea typeface="Roboto"/>
              <a:cs typeface="Roboto"/>
              <a:sym typeface="Roboto"/>
            </a:endParaRPr>
          </a:p>
        </p:txBody>
      </p:sp>
      <p:sp>
        <p:nvSpPr>
          <p:cNvPr id="736" name="Google Shape;736;p82"/>
          <p:cNvSpPr/>
          <p:nvPr/>
        </p:nvSpPr>
        <p:spPr>
          <a:xfrm>
            <a:off x="1029100" y="301677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sp>
        <p:nvSpPr>
          <p:cNvPr id="737" name="Google Shape;737;p82"/>
          <p:cNvSpPr/>
          <p:nvPr/>
        </p:nvSpPr>
        <p:spPr>
          <a:xfrm>
            <a:off x="1029100" y="3468450"/>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3</a:t>
            </a:r>
            <a:endParaRPr>
              <a:solidFill>
                <a:srgbClr val="434343"/>
              </a:solidFill>
              <a:latin typeface="Roboto"/>
              <a:ea typeface="Roboto"/>
              <a:cs typeface="Roboto"/>
              <a:sym typeface="Roboto"/>
            </a:endParaRPr>
          </a:p>
        </p:txBody>
      </p:sp>
      <p:cxnSp>
        <p:nvCxnSpPr>
          <p:cNvPr id="738" name="Google Shape;738;p82"/>
          <p:cNvCxnSpPr/>
          <p:nvPr/>
        </p:nvCxnSpPr>
        <p:spPr>
          <a:xfrm>
            <a:off x="379500" y="2009050"/>
            <a:ext cx="0" cy="2007600"/>
          </a:xfrm>
          <a:prstGeom prst="straightConnector1">
            <a:avLst/>
          </a:prstGeom>
          <a:noFill/>
          <a:ln cap="flat" cmpd="sng" w="9525">
            <a:solidFill>
              <a:srgbClr val="434343"/>
            </a:solidFill>
            <a:prstDash val="solid"/>
            <a:round/>
            <a:headEnd len="med" w="med" type="none"/>
            <a:tailEnd len="med" w="med" type="none"/>
          </a:ln>
        </p:spPr>
      </p:cxnSp>
      <p:cxnSp>
        <p:nvCxnSpPr>
          <p:cNvPr id="739" name="Google Shape;739;p82"/>
          <p:cNvCxnSpPr/>
          <p:nvPr/>
        </p:nvCxnSpPr>
        <p:spPr>
          <a:xfrm>
            <a:off x="911425" y="2519150"/>
            <a:ext cx="0" cy="1497300"/>
          </a:xfrm>
          <a:prstGeom prst="straightConnector1">
            <a:avLst/>
          </a:prstGeom>
          <a:noFill/>
          <a:ln cap="flat" cmpd="sng" w="9525">
            <a:solidFill>
              <a:srgbClr val="434343"/>
            </a:solidFill>
            <a:prstDash val="solid"/>
            <a:round/>
            <a:headEnd len="med" w="med" type="none"/>
            <a:tailEnd len="med" w="med" type="none"/>
          </a:ln>
        </p:spPr>
      </p:cxnSp>
      <p:sp>
        <p:nvSpPr>
          <p:cNvPr id="740" name="Google Shape;740;p82"/>
          <p:cNvSpPr/>
          <p:nvPr/>
        </p:nvSpPr>
        <p:spPr>
          <a:xfrm rot="5400000">
            <a:off x="599250" y="3887250"/>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2"/>
          <p:cNvSpPr/>
          <p:nvPr/>
        </p:nvSpPr>
        <p:spPr>
          <a:xfrm>
            <a:off x="3168000" y="2098475"/>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2"/>
          <p:cNvSpPr txBox="1"/>
          <p:nvPr/>
        </p:nvSpPr>
        <p:spPr>
          <a:xfrm>
            <a:off x="243600" y="1470150"/>
            <a:ext cx="27444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Black"/>
                <a:ea typeface="Montserrat Black"/>
                <a:cs typeface="Montserrat Black"/>
                <a:sym typeface="Montserrat Black"/>
              </a:rPr>
              <a:t>BASIC</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83"/>
          <p:cNvGrpSpPr/>
          <p:nvPr/>
        </p:nvGrpSpPr>
        <p:grpSpPr>
          <a:xfrm>
            <a:off x="7814798" y="175164"/>
            <a:ext cx="1162236" cy="4798825"/>
            <a:chOff x="4572000" y="241250"/>
            <a:chExt cx="1263300" cy="4798825"/>
          </a:xfrm>
        </p:grpSpPr>
        <p:sp>
          <p:nvSpPr>
            <p:cNvPr id="748" name="Google Shape;748;p83"/>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3"/>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83"/>
          <p:cNvSpPr txBox="1"/>
          <p:nvPr/>
        </p:nvSpPr>
        <p:spPr>
          <a:xfrm>
            <a:off x="360000" y="175175"/>
            <a:ext cx="7099500" cy="1099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600">
                <a:solidFill>
                  <a:schemeClr val="dk1"/>
                </a:solidFill>
                <a:latin typeface="Montserrat ExtraBold"/>
                <a:ea typeface="Montserrat ExtraBold"/>
                <a:cs typeface="Montserrat ExtraBold"/>
                <a:sym typeface="Montserrat ExtraBold"/>
              </a:rPr>
              <a:t>The </a:t>
            </a:r>
            <a:r>
              <a:rPr lang="en" sz="2600">
                <a:solidFill>
                  <a:schemeClr val="accent2"/>
                </a:solidFill>
                <a:latin typeface="Montserrat ExtraBold"/>
                <a:ea typeface="Montserrat ExtraBold"/>
                <a:cs typeface="Montserrat ExtraBold"/>
                <a:sym typeface="Montserrat ExtraBold"/>
              </a:rPr>
              <a:t>while </a:t>
            </a:r>
            <a:r>
              <a:rPr lang="en" sz="2600">
                <a:solidFill>
                  <a:schemeClr val="dk1"/>
                </a:solidFill>
                <a:latin typeface="Montserrat ExtraBold"/>
                <a:ea typeface="Montserrat ExtraBold"/>
                <a:cs typeface="Montserrat ExtraBold"/>
                <a:sym typeface="Montserrat ExtraBold"/>
              </a:rPr>
              <a:t>loop:</a:t>
            </a:r>
            <a:endParaRPr sz="2600">
              <a:solidFill>
                <a:schemeClr val="dk1"/>
              </a:solidFill>
              <a:latin typeface="Montserrat ExtraBold"/>
              <a:ea typeface="Montserrat ExtraBold"/>
              <a:cs typeface="Montserrat ExtraBold"/>
              <a:sym typeface="Montserrat ExtraBold"/>
            </a:endParaRPr>
          </a:p>
          <a:p>
            <a:pPr indent="-342900" lvl="0" marL="457200" rtl="0" algn="l">
              <a:spcBef>
                <a:spcPts val="1000"/>
              </a:spcBef>
              <a:spcAft>
                <a:spcPts val="0"/>
              </a:spcAft>
              <a:buClr>
                <a:schemeClr val="dk1"/>
              </a:buClr>
              <a:buSzPts val="1800"/>
              <a:buFont typeface="Montserrat"/>
              <a:buChar char="●"/>
            </a:pPr>
            <a:r>
              <a:rPr lang="en" sz="1800">
                <a:solidFill>
                  <a:srgbClr val="999999"/>
                </a:solidFill>
                <a:latin typeface="Montserrat"/>
                <a:ea typeface="Montserrat"/>
                <a:cs typeface="Montserrat"/>
                <a:sym typeface="Montserrat"/>
              </a:rPr>
              <a:t>basic</a:t>
            </a:r>
            <a:r>
              <a:rPr lang="en" sz="1800">
                <a:solidFill>
                  <a:schemeClr val="dk1"/>
                </a:solidFill>
                <a:latin typeface="Montserrat"/>
                <a:ea typeface="Montserrat"/>
                <a:cs typeface="Montserrat"/>
                <a:sym typeface="Montserrat"/>
              </a:rPr>
              <a:t> loop;</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loop with a counter</a:t>
            </a:r>
            <a:r>
              <a:rPr lang="en" sz="1800">
                <a:solidFill>
                  <a:schemeClr val="dk1"/>
                </a:solidFill>
                <a:latin typeface="Montserrat"/>
                <a:ea typeface="Montserrat"/>
                <a:cs typeface="Montserrat"/>
                <a:sym typeface="Montserrat"/>
              </a:rPr>
              <a:t>.</a:t>
            </a:r>
            <a:endParaRPr sz="2600">
              <a:highlight>
                <a:srgbClr val="FFFFFF"/>
              </a:highlight>
              <a:latin typeface="Montserrat ExtraBold"/>
              <a:ea typeface="Montserrat ExtraBold"/>
              <a:cs typeface="Montserrat ExtraBold"/>
              <a:sym typeface="Montserrat ExtraBold"/>
            </a:endParaRPr>
          </a:p>
        </p:txBody>
      </p:sp>
      <p:sp>
        <p:nvSpPr>
          <p:cNvPr id="751" name="Google Shape;751;p83"/>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752" name="Google Shape;752;p83"/>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753" name="Google Shape;753;p8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83"/>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756" name="Google Shape;756;p83"/>
          <p:cNvSpPr txBox="1"/>
          <p:nvPr/>
        </p:nvSpPr>
        <p:spPr>
          <a:xfrm>
            <a:off x="360000" y="2311625"/>
            <a:ext cx="8457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FF"/>
                </a:solidFill>
                <a:latin typeface="Consolas"/>
                <a:ea typeface="Consolas"/>
                <a:cs typeface="Consolas"/>
                <a:sym typeface="Consolas"/>
              </a:rPr>
              <a:t>while</a:t>
            </a:r>
            <a:endParaRPr sz="1800">
              <a:latin typeface="Consolas"/>
              <a:ea typeface="Consolas"/>
              <a:cs typeface="Consolas"/>
              <a:sym typeface="Consolas"/>
            </a:endParaRPr>
          </a:p>
        </p:txBody>
      </p:sp>
      <p:sp>
        <p:nvSpPr>
          <p:cNvPr id="757" name="Google Shape;757;p83"/>
          <p:cNvSpPr/>
          <p:nvPr/>
        </p:nvSpPr>
        <p:spPr>
          <a:xfrm>
            <a:off x="1146350" y="2361575"/>
            <a:ext cx="1947600" cy="369600"/>
          </a:xfrm>
          <a:prstGeom prst="roundRect">
            <a:avLst>
              <a:gd fmla="val 16667" name="adj"/>
            </a:avLst>
          </a:prstGeom>
          <a:noFill/>
          <a:ln cap="flat" cmpd="sng" w="19050">
            <a:solidFill>
              <a:srgbClr val="833AE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434343"/>
                </a:solidFill>
                <a:latin typeface="Roboto"/>
                <a:ea typeface="Roboto"/>
                <a:cs typeface="Roboto"/>
                <a:sym typeface="Roboto"/>
              </a:rPr>
              <a:t>i &lt; 10</a:t>
            </a:r>
            <a:endParaRPr>
              <a:solidFill>
                <a:srgbClr val="434343"/>
              </a:solidFill>
              <a:latin typeface="Roboto"/>
              <a:ea typeface="Roboto"/>
              <a:cs typeface="Roboto"/>
              <a:sym typeface="Roboto"/>
            </a:endParaRPr>
          </a:p>
        </p:txBody>
      </p:sp>
      <p:sp>
        <p:nvSpPr>
          <p:cNvPr id="758" name="Google Shape;758;p83"/>
          <p:cNvSpPr txBox="1"/>
          <p:nvPr/>
        </p:nvSpPr>
        <p:spPr>
          <a:xfrm>
            <a:off x="3112125" y="2306250"/>
            <a:ext cx="4863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sp>
        <p:nvSpPr>
          <p:cNvPr id="759" name="Google Shape;759;p83"/>
          <p:cNvSpPr/>
          <p:nvPr/>
        </p:nvSpPr>
        <p:spPr>
          <a:xfrm>
            <a:off x="1036375" y="286767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1</a:t>
            </a:r>
            <a:endParaRPr>
              <a:solidFill>
                <a:srgbClr val="434343"/>
              </a:solidFill>
              <a:latin typeface="Roboto"/>
              <a:ea typeface="Roboto"/>
              <a:cs typeface="Roboto"/>
              <a:sym typeface="Roboto"/>
            </a:endParaRPr>
          </a:p>
        </p:txBody>
      </p:sp>
      <p:sp>
        <p:nvSpPr>
          <p:cNvPr id="760" name="Google Shape;760;p83"/>
          <p:cNvSpPr/>
          <p:nvPr/>
        </p:nvSpPr>
        <p:spPr>
          <a:xfrm>
            <a:off x="1068013" y="3341975"/>
            <a:ext cx="2301600" cy="369600"/>
          </a:xfrm>
          <a:prstGeom prst="roundRect">
            <a:avLst>
              <a:gd fmla="val 16667" name="adj"/>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latin typeface="Roboto"/>
                <a:ea typeface="Roboto"/>
                <a:cs typeface="Roboto"/>
                <a:sym typeface="Roboto"/>
              </a:rPr>
              <a:t>Perform action</a:t>
            </a:r>
            <a:r>
              <a:rPr lang="en">
                <a:solidFill>
                  <a:srgbClr val="434343"/>
                </a:solidFill>
                <a:latin typeface="Roboto"/>
                <a:ea typeface="Roboto"/>
                <a:cs typeface="Roboto"/>
                <a:sym typeface="Roboto"/>
              </a:rPr>
              <a:t> 2</a:t>
            </a:r>
            <a:endParaRPr>
              <a:solidFill>
                <a:srgbClr val="434343"/>
              </a:solidFill>
              <a:latin typeface="Roboto"/>
              <a:ea typeface="Roboto"/>
              <a:cs typeface="Roboto"/>
              <a:sym typeface="Roboto"/>
            </a:endParaRPr>
          </a:p>
        </p:txBody>
      </p:sp>
      <p:cxnSp>
        <p:nvCxnSpPr>
          <p:cNvPr id="761" name="Google Shape;761;p83"/>
          <p:cNvCxnSpPr/>
          <p:nvPr/>
        </p:nvCxnSpPr>
        <p:spPr>
          <a:xfrm>
            <a:off x="379500" y="2009050"/>
            <a:ext cx="0" cy="2327700"/>
          </a:xfrm>
          <a:prstGeom prst="straightConnector1">
            <a:avLst/>
          </a:prstGeom>
          <a:noFill/>
          <a:ln cap="flat" cmpd="sng" w="9525">
            <a:solidFill>
              <a:srgbClr val="434343"/>
            </a:solidFill>
            <a:prstDash val="solid"/>
            <a:round/>
            <a:headEnd len="med" w="med" type="none"/>
            <a:tailEnd len="med" w="med" type="none"/>
          </a:ln>
        </p:spPr>
      </p:cxnSp>
      <p:cxnSp>
        <p:nvCxnSpPr>
          <p:cNvPr id="762" name="Google Shape;762;p83"/>
          <p:cNvCxnSpPr/>
          <p:nvPr/>
        </p:nvCxnSpPr>
        <p:spPr>
          <a:xfrm>
            <a:off x="918700" y="2821725"/>
            <a:ext cx="0" cy="1497300"/>
          </a:xfrm>
          <a:prstGeom prst="straightConnector1">
            <a:avLst/>
          </a:prstGeom>
          <a:noFill/>
          <a:ln cap="flat" cmpd="sng" w="9525">
            <a:solidFill>
              <a:srgbClr val="434343"/>
            </a:solidFill>
            <a:prstDash val="solid"/>
            <a:round/>
            <a:headEnd len="med" w="med" type="none"/>
            <a:tailEnd len="med" w="med" type="none"/>
          </a:ln>
        </p:spPr>
      </p:cxnSp>
      <p:sp>
        <p:nvSpPr>
          <p:cNvPr id="763" name="Google Shape;763;p83"/>
          <p:cNvSpPr txBox="1"/>
          <p:nvPr/>
        </p:nvSpPr>
        <p:spPr>
          <a:xfrm>
            <a:off x="243600" y="1470150"/>
            <a:ext cx="27444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Black"/>
                <a:ea typeface="Montserrat Black"/>
                <a:cs typeface="Montserrat Black"/>
                <a:sym typeface="Montserrat Black"/>
              </a:rPr>
              <a:t>LOOP WITH A COUNTER</a:t>
            </a:r>
            <a:r>
              <a:rPr lang="en">
                <a:latin typeface="Montserrat Black"/>
                <a:ea typeface="Montserrat Black"/>
                <a:cs typeface="Montserrat Black"/>
                <a:sym typeface="Montserrat Black"/>
              </a:rPr>
              <a:t>:</a:t>
            </a:r>
            <a:endParaRPr>
              <a:latin typeface="Montserrat Black"/>
              <a:ea typeface="Montserrat Black"/>
              <a:cs typeface="Montserrat Black"/>
              <a:sym typeface="Montserrat Black"/>
            </a:endParaRPr>
          </a:p>
        </p:txBody>
      </p:sp>
      <p:sp>
        <p:nvSpPr>
          <p:cNvPr id="764" name="Google Shape;764;p83"/>
          <p:cNvSpPr txBox="1"/>
          <p:nvPr/>
        </p:nvSpPr>
        <p:spPr>
          <a:xfrm>
            <a:off x="360000" y="1939825"/>
            <a:ext cx="845700" cy="4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a:t>
            </a:r>
            <a:r>
              <a:rPr lang="en" sz="1800">
                <a:latin typeface="Consolas"/>
                <a:ea typeface="Consolas"/>
                <a:cs typeface="Consolas"/>
                <a:sym typeface="Consolas"/>
              </a:rPr>
              <a:t> =</a:t>
            </a:r>
            <a:r>
              <a:rPr lang="en" sz="1800">
                <a:solidFill>
                  <a:srgbClr val="0000FF"/>
                </a:solidFill>
                <a:latin typeface="Consolas"/>
                <a:ea typeface="Consolas"/>
                <a:cs typeface="Consolas"/>
                <a:sym typeface="Consolas"/>
              </a:rPr>
              <a:t> </a:t>
            </a:r>
            <a:r>
              <a:rPr lang="en" sz="1800">
                <a:solidFill>
                  <a:srgbClr val="09885A"/>
                </a:solidFill>
                <a:latin typeface="Consolas"/>
                <a:ea typeface="Consolas"/>
                <a:cs typeface="Consolas"/>
                <a:sym typeface="Consolas"/>
              </a:rPr>
              <a:t>0</a:t>
            </a:r>
            <a:endParaRPr sz="1800">
              <a:solidFill>
                <a:srgbClr val="09885A"/>
              </a:solidFill>
              <a:latin typeface="Consolas"/>
              <a:ea typeface="Consolas"/>
              <a:cs typeface="Consolas"/>
              <a:sym typeface="Consolas"/>
            </a:endParaRPr>
          </a:p>
        </p:txBody>
      </p:sp>
      <p:sp>
        <p:nvSpPr>
          <p:cNvPr id="765" name="Google Shape;765;p83"/>
          <p:cNvSpPr txBox="1"/>
          <p:nvPr/>
        </p:nvSpPr>
        <p:spPr>
          <a:xfrm>
            <a:off x="1036375" y="3806975"/>
            <a:ext cx="2075700" cy="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 +=</a:t>
            </a:r>
            <a:r>
              <a:rPr lang="en" sz="1800">
                <a:solidFill>
                  <a:srgbClr val="09885A"/>
                </a:solidFill>
                <a:latin typeface="Consolas"/>
                <a:ea typeface="Consolas"/>
                <a:cs typeface="Consolas"/>
                <a:sym typeface="Consolas"/>
              </a:rPr>
              <a:t> 1</a:t>
            </a:r>
            <a:endParaRPr sz="1800">
              <a:solidFill>
                <a:srgbClr val="09885A"/>
              </a:solidFill>
              <a:latin typeface="Consolas"/>
              <a:ea typeface="Consolas"/>
              <a:cs typeface="Consolas"/>
              <a:sym typeface="Consolas"/>
            </a:endParaRPr>
          </a:p>
          <a:p>
            <a:pPr indent="0" lvl="0" marL="0" rtl="0" algn="l">
              <a:spcBef>
                <a:spcPts val="0"/>
              </a:spcBef>
              <a:spcAft>
                <a:spcPts val="0"/>
              </a:spcAft>
              <a:buNone/>
            </a:pPr>
            <a:r>
              <a:t/>
            </a:r>
            <a:endParaRPr sz="1800">
              <a:solidFill>
                <a:srgbClr val="09885A"/>
              </a:solidFill>
              <a:latin typeface="Consolas"/>
              <a:ea typeface="Consolas"/>
              <a:cs typeface="Consolas"/>
              <a:sym typeface="Consolas"/>
            </a:endParaRPr>
          </a:p>
        </p:txBody>
      </p:sp>
      <p:sp>
        <p:nvSpPr>
          <p:cNvPr id="766" name="Google Shape;766;p83"/>
          <p:cNvSpPr txBox="1"/>
          <p:nvPr/>
        </p:nvSpPr>
        <p:spPr>
          <a:xfrm>
            <a:off x="4058125" y="1772500"/>
            <a:ext cx="3673800" cy="18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Create a counter variable and set the initial value to 0</a:t>
            </a:r>
            <a:endParaRPr>
              <a:solidFill>
                <a:srgbClr val="666666"/>
              </a:solidFill>
              <a:latin typeface="Roboto"/>
              <a:ea typeface="Roboto"/>
              <a:cs typeface="Roboto"/>
              <a:sym typeface="Roboto"/>
            </a:endParaRPr>
          </a:p>
          <a:p>
            <a:pPr indent="0" lvl="0" marL="0" rtl="0" algn="l">
              <a:spcBef>
                <a:spcPts val="1000"/>
              </a:spcBef>
              <a:spcAft>
                <a:spcPts val="0"/>
              </a:spcAft>
              <a:buNone/>
            </a:pPr>
            <a:r>
              <a:rPr lang="en">
                <a:solidFill>
                  <a:srgbClr val="666666"/>
                </a:solidFill>
                <a:latin typeface="Roboto"/>
                <a:ea typeface="Roboto"/>
                <a:cs typeface="Roboto"/>
                <a:sym typeface="Roboto"/>
              </a:rPr>
              <a:t>While </a:t>
            </a:r>
            <a:r>
              <a:rPr lang="en">
                <a:solidFill>
                  <a:srgbClr val="434343"/>
                </a:solidFill>
                <a:latin typeface="Roboto"/>
                <a:ea typeface="Roboto"/>
                <a:cs typeface="Roboto"/>
                <a:sym typeface="Roboto"/>
              </a:rPr>
              <a:t>Expression is true</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a:p>
            <a:pPr indent="457200" lvl="0" marL="0" rtl="0" algn="l">
              <a:spcBef>
                <a:spcPts val="1000"/>
              </a:spcBef>
              <a:spcAft>
                <a:spcPts val="0"/>
              </a:spcAft>
              <a:buNone/>
            </a:pP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1,</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457200" lvl="0" marL="0" rtl="0" algn="l">
              <a:spcBef>
                <a:spcPts val="0"/>
              </a:spcBef>
              <a:spcAft>
                <a:spcPts val="0"/>
              </a:spcAft>
              <a:buNone/>
            </a:pPr>
            <a:r>
              <a:rPr lang="en">
                <a:solidFill>
                  <a:srgbClr val="434343"/>
                </a:solidFill>
                <a:latin typeface="Roboto"/>
                <a:ea typeface="Roboto"/>
                <a:cs typeface="Roboto"/>
                <a:sym typeface="Roboto"/>
              </a:rPr>
              <a:t>Perform action</a:t>
            </a:r>
            <a:r>
              <a:rPr lang="en">
                <a:solidFill>
                  <a:srgbClr val="666666"/>
                </a:solidFill>
                <a:latin typeface="Roboto"/>
                <a:ea typeface="Roboto"/>
                <a:cs typeface="Roboto"/>
                <a:sym typeface="Roboto"/>
              </a:rPr>
              <a:t> 2.</a:t>
            </a:r>
            <a:endParaRPr>
              <a:solidFill>
                <a:srgbClr val="666666"/>
              </a:solidFill>
              <a:latin typeface="Roboto"/>
              <a:ea typeface="Roboto"/>
              <a:cs typeface="Roboto"/>
              <a:sym typeface="Roboto"/>
            </a:endParaRPr>
          </a:p>
          <a:p>
            <a:pPr indent="0" lvl="0" marL="0" rtl="0" algn="l">
              <a:spcBef>
                <a:spcPts val="1000"/>
              </a:spcBef>
              <a:spcAft>
                <a:spcPts val="0"/>
              </a:spcAft>
              <a:buNone/>
            </a:pPr>
            <a:r>
              <a:t/>
            </a:r>
            <a:endParaRPr>
              <a:solidFill>
                <a:srgbClr val="666666"/>
              </a:solidFill>
              <a:latin typeface="Roboto"/>
              <a:ea typeface="Roboto"/>
              <a:cs typeface="Roboto"/>
              <a:sym typeface="Roboto"/>
            </a:endParaRPr>
          </a:p>
          <a:p>
            <a:pPr indent="0" lvl="0" marL="0" rtl="0" algn="l">
              <a:spcBef>
                <a:spcPts val="1000"/>
              </a:spcBef>
              <a:spcAft>
                <a:spcPts val="1000"/>
              </a:spcAft>
              <a:buNone/>
            </a:pPr>
            <a:r>
              <a:rPr lang="en">
                <a:solidFill>
                  <a:srgbClr val="666666"/>
                </a:solidFill>
                <a:latin typeface="Roboto"/>
                <a:ea typeface="Roboto"/>
                <a:cs typeface="Roboto"/>
                <a:sym typeface="Roboto"/>
              </a:rPr>
              <a:t>Increase the value of the counter to 1</a:t>
            </a:r>
            <a:endParaRPr>
              <a:solidFill>
                <a:srgbClr val="666666"/>
              </a:solidFill>
              <a:latin typeface="Roboto"/>
              <a:ea typeface="Roboto"/>
              <a:cs typeface="Roboto"/>
              <a:sym typeface="Roboto"/>
            </a:endParaRPr>
          </a:p>
        </p:txBody>
      </p:sp>
      <p:sp>
        <p:nvSpPr>
          <p:cNvPr id="767" name="Google Shape;767;p83"/>
          <p:cNvSpPr/>
          <p:nvPr/>
        </p:nvSpPr>
        <p:spPr>
          <a:xfrm>
            <a:off x="3168000" y="2407175"/>
            <a:ext cx="211800" cy="278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3"/>
          <p:cNvSpPr/>
          <p:nvPr/>
        </p:nvSpPr>
        <p:spPr>
          <a:xfrm rot="5400000">
            <a:off x="599250" y="4141375"/>
            <a:ext cx="99900" cy="539400"/>
          </a:xfrm>
          <a:prstGeom prst="rightBrace">
            <a:avLst>
              <a:gd fmla="val 50000" name="adj1"/>
              <a:gd fmla="val 50000" name="adj2"/>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3"/>
          <p:cNvSpPr txBox="1"/>
          <p:nvPr/>
        </p:nvSpPr>
        <p:spPr>
          <a:xfrm>
            <a:off x="243600" y="4600475"/>
            <a:ext cx="7099500" cy="3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Montserrat"/>
                <a:ea typeface="Montserrat"/>
                <a:cs typeface="Montserrat"/>
                <a:sym typeface="Montserrat"/>
              </a:rPr>
              <a:t>*The counter can be used to count loop repeats.</a:t>
            </a:r>
            <a:endParaRPr i="1" sz="1200">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4"/>
          <p:cNvSpPr txBox="1"/>
          <p:nvPr/>
        </p:nvSpPr>
        <p:spPr>
          <a:xfrm>
            <a:off x="360000" y="175175"/>
            <a:ext cx="7099500" cy="605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Qualifications confirmed!</a:t>
            </a:r>
            <a:endParaRPr sz="3000">
              <a:highlight>
                <a:srgbClr val="FFFFFF"/>
              </a:highlight>
              <a:latin typeface="Montserrat ExtraBold"/>
              <a:ea typeface="Montserrat ExtraBold"/>
              <a:cs typeface="Montserrat ExtraBold"/>
              <a:sym typeface="Montserrat ExtraBold"/>
            </a:endParaRPr>
          </a:p>
        </p:txBody>
      </p:sp>
      <p:grpSp>
        <p:nvGrpSpPr>
          <p:cNvPr id="775" name="Google Shape;775;p84"/>
          <p:cNvGrpSpPr/>
          <p:nvPr/>
        </p:nvGrpSpPr>
        <p:grpSpPr>
          <a:xfrm>
            <a:off x="7814798" y="175164"/>
            <a:ext cx="1162236" cy="4798825"/>
            <a:chOff x="4572000" y="241250"/>
            <a:chExt cx="1263300" cy="4798825"/>
          </a:xfrm>
        </p:grpSpPr>
        <p:sp>
          <p:nvSpPr>
            <p:cNvPr id="776" name="Google Shape;776;p84"/>
            <p:cNvSpPr/>
            <p:nvPr/>
          </p:nvSpPr>
          <p:spPr>
            <a:xfrm>
              <a:off x="4572000" y="241250"/>
              <a:ext cx="1263300" cy="4583100"/>
            </a:xfrm>
            <a:prstGeom prst="roundRect">
              <a:avLst>
                <a:gd fmla="val 805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4"/>
            <p:cNvSpPr/>
            <p:nvPr/>
          </p:nvSpPr>
          <p:spPr>
            <a:xfrm>
              <a:off x="4684800" y="4700200"/>
              <a:ext cx="657275" cy="339875"/>
            </a:xfrm>
            <a:prstGeom prst="flowChartMerg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84"/>
          <p:cNvSpPr txBox="1"/>
          <p:nvPr/>
        </p:nvSpPr>
        <p:spPr>
          <a:xfrm rot="-5400000">
            <a:off x="6478575" y="2410775"/>
            <a:ext cx="3493200" cy="8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Qualifications</a:t>
            </a:r>
            <a:endParaRPr b="1" sz="18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sz="1800">
              <a:solidFill>
                <a:schemeClr val="lt1"/>
              </a:solidFill>
              <a:latin typeface="Montserrat"/>
              <a:ea typeface="Montserrat"/>
              <a:cs typeface="Montserrat"/>
              <a:sym typeface="Montserrat"/>
            </a:endParaRPr>
          </a:p>
        </p:txBody>
      </p:sp>
      <p:pic>
        <p:nvPicPr>
          <p:cNvPr id="779" name="Google Shape;779;p84"/>
          <p:cNvPicPr preferRelativeResize="0"/>
          <p:nvPr/>
        </p:nvPicPr>
        <p:blipFill>
          <a:blip r:embed="rId3">
            <a:alphaModFix/>
          </a:blip>
          <a:stretch>
            <a:fillRect/>
          </a:stretch>
        </p:blipFill>
        <p:spPr>
          <a:xfrm>
            <a:off x="8678050" y="3792329"/>
            <a:ext cx="211887" cy="278425"/>
          </a:xfrm>
          <a:prstGeom prst="rect">
            <a:avLst/>
          </a:prstGeom>
          <a:noFill/>
          <a:ln>
            <a:noFill/>
          </a:ln>
        </p:spPr>
      </p:pic>
      <p:sp>
        <p:nvSpPr>
          <p:cNvPr id="780" name="Google Shape;780;p8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2" name="Google Shape;782;p84"/>
          <p:cNvPicPr preferRelativeResize="0"/>
          <p:nvPr/>
        </p:nvPicPr>
        <p:blipFill>
          <a:blip r:embed="rId4">
            <a:alphaModFix/>
          </a:blip>
          <a:stretch>
            <a:fillRect/>
          </a:stretch>
        </p:blipFill>
        <p:spPr>
          <a:xfrm>
            <a:off x="7814800" y="162550"/>
            <a:ext cx="1162225" cy="1099934"/>
          </a:xfrm>
          <a:prstGeom prst="rect">
            <a:avLst/>
          </a:prstGeom>
          <a:noFill/>
          <a:ln>
            <a:noFill/>
          </a:ln>
        </p:spPr>
      </p:pic>
      <p:sp>
        <p:nvSpPr>
          <p:cNvPr id="783" name="Google Shape;783;p84"/>
          <p:cNvSpPr txBox="1"/>
          <p:nvPr/>
        </p:nvSpPr>
        <p:spPr>
          <a:xfrm>
            <a:off x="4389575" y="2897675"/>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sp>
        <p:nvSpPr>
          <p:cNvPr id="784" name="Google Shape;784;p84"/>
          <p:cNvSpPr txBox="1"/>
          <p:nvPr/>
        </p:nvSpPr>
        <p:spPr>
          <a:xfrm>
            <a:off x="294850" y="825650"/>
            <a:ext cx="7095900" cy="18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Great, you are ready for brainstorming and </a:t>
            </a:r>
            <a:r>
              <a:rPr lang="en" sz="1800">
                <a:solidFill>
                  <a:schemeClr val="dk1"/>
                </a:solidFill>
                <a:latin typeface="Montserrat"/>
                <a:ea typeface="Montserrat"/>
                <a:cs typeface="Montserrat"/>
                <a:sym typeface="Montserrat"/>
              </a:rPr>
              <a:t>completing</a:t>
            </a:r>
            <a:r>
              <a:rPr lang="en" sz="1800">
                <a:latin typeface="Montserrat"/>
                <a:ea typeface="Montserrat"/>
                <a:cs typeface="Montserrat"/>
                <a:sym typeface="Montserrat"/>
              </a:rPr>
              <a:t> your work tasks!</a:t>
            </a:r>
            <a:endParaRPr sz="1800">
              <a:latin typeface="Montserrat"/>
              <a:ea typeface="Montserrat"/>
              <a:cs typeface="Montserrat"/>
              <a:sym typeface="Montserrat"/>
            </a:endParaRPr>
          </a:p>
        </p:txBody>
      </p:sp>
      <p:pic>
        <p:nvPicPr>
          <p:cNvPr id="785" name="Google Shape;785;p84"/>
          <p:cNvPicPr preferRelativeResize="0"/>
          <p:nvPr/>
        </p:nvPicPr>
        <p:blipFill rotWithShape="1">
          <a:blip r:embed="rId5">
            <a:alphaModFix/>
          </a:blip>
          <a:srcRect b="34205" l="0" r="64576" t="37713"/>
          <a:stretch/>
        </p:blipFill>
        <p:spPr>
          <a:xfrm>
            <a:off x="5969725" y="2926021"/>
            <a:ext cx="1749200" cy="18190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8"/>
          <p:cNvSpPr txBox="1"/>
          <p:nvPr/>
        </p:nvSpPr>
        <p:spPr>
          <a:xfrm>
            <a:off x="360000" y="175175"/>
            <a:ext cx="70653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highlight>
                  <a:srgbClr val="FFFFFF"/>
                </a:highlight>
                <a:latin typeface="Montserrat ExtraBold"/>
                <a:ea typeface="Montserrat ExtraBold"/>
                <a:cs typeface="Montserrat ExtraBold"/>
                <a:sym typeface="Montserrat ExtraBold"/>
              </a:rPr>
              <a:t>Congratulations on starting work at ProTeam!</a:t>
            </a:r>
            <a:endParaRPr sz="3000">
              <a:latin typeface="Montserrat ExtraBold"/>
              <a:ea typeface="Montserrat ExtraBold"/>
              <a:cs typeface="Montserrat ExtraBold"/>
              <a:sym typeface="Montserrat ExtraBold"/>
            </a:endParaRPr>
          </a:p>
        </p:txBody>
      </p:sp>
      <p:grpSp>
        <p:nvGrpSpPr>
          <p:cNvPr id="271" name="Google Shape;271;p58"/>
          <p:cNvGrpSpPr/>
          <p:nvPr/>
        </p:nvGrpSpPr>
        <p:grpSpPr>
          <a:xfrm>
            <a:off x="7814798" y="175164"/>
            <a:ext cx="1162236" cy="4798825"/>
            <a:chOff x="4572000" y="241250"/>
            <a:chExt cx="1263300" cy="4798825"/>
          </a:xfrm>
        </p:grpSpPr>
        <p:sp>
          <p:nvSpPr>
            <p:cNvPr id="272" name="Google Shape;272;p58"/>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8"/>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58"/>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Working at an</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IT company</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275" name="Google Shape;275;p58"/>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76" name="Google Shape;276;p5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58"/>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281" name="Google Shape;281;p58"/>
          <p:cNvSpPr txBox="1"/>
          <p:nvPr/>
        </p:nvSpPr>
        <p:spPr>
          <a:xfrm>
            <a:off x="6220275" y="2989250"/>
            <a:ext cx="1501500" cy="16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sp>
        <p:nvSpPr>
          <p:cNvPr id="282" name="Google Shape;282;p58"/>
          <p:cNvSpPr txBox="1"/>
          <p:nvPr/>
        </p:nvSpPr>
        <p:spPr>
          <a:xfrm>
            <a:off x="369800" y="1232650"/>
            <a:ext cx="6129600" cy="3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My name is Emily and I am a </a:t>
            </a:r>
            <a:r>
              <a:rPr i="1" lang="en" sz="1800">
                <a:latin typeface="Montserrat"/>
                <a:ea typeface="Montserrat"/>
                <a:cs typeface="Montserrat"/>
                <a:sym typeface="Montserrat"/>
              </a:rPr>
              <a:t>project manager</a:t>
            </a:r>
            <a:r>
              <a:rPr lang="en" sz="1800">
                <a:latin typeface="Montserrat"/>
                <a:ea typeface="Montserrat"/>
                <a:cs typeface="Montserrat"/>
                <a:sym typeface="Montserrat"/>
              </a:rPr>
              <a:t> </a:t>
            </a:r>
            <a:r>
              <a:rPr lang="en" sz="1800">
                <a:solidFill>
                  <a:schemeClr val="dk1"/>
                </a:solidFill>
                <a:latin typeface="Montserrat"/>
                <a:ea typeface="Montserrat"/>
                <a:cs typeface="Montserrat"/>
                <a:sym typeface="Montserrat"/>
              </a:rPr>
              <a:t>at ProTeam</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I do the following:</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set tasks for employees and monitor their fulfillment;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teach the rules for working on projects;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transfer employees to new positions;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organize events.</a:t>
            </a:r>
            <a:endParaRPr sz="1800">
              <a:latin typeface="Montserrat"/>
              <a:ea typeface="Montserrat"/>
              <a:cs typeface="Montserrat"/>
              <a:sym typeface="Montserrat"/>
            </a:endParaRPr>
          </a:p>
        </p:txBody>
      </p:sp>
      <p:sp>
        <p:nvSpPr>
          <p:cNvPr id="283" name="Google Shape;283;p58"/>
          <p:cNvSpPr txBox="1"/>
          <p:nvPr/>
        </p:nvSpPr>
        <p:spPr>
          <a:xfrm>
            <a:off x="6032425" y="4548150"/>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latin typeface="Montserrat"/>
                <a:ea typeface="Montserrat"/>
                <a:cs typeface="Montserrat"/>
                <a:sym typeface="Montserrat"/>
              </a:rPr>
              <a:t>Emily, </a:t>
            </a:r>
            <a:endParaRPr i="1" sz="1100">
              <a:latin typeface="Montserrat"/>
              <a:ea typeface="Montserrat"/>
              <a:cs typeface="Montserrat"/>
              <a:sym typeface="Montserrat"/>
            </a:endParaRPr>
          </a:p>
          <a:p>
            <a:pPr indent="0" lvl="0" marL="0" rtl="0" algn="ctr">
              <a:spcBef>
                <a:spcPts val="0"/>
              </a:spcBef>
              <a:spcAft>
                <a:spcPts val="0"/>
              </a:spcAft>
              <a:buNone/>
            </a:pPr>
            <a:r>
              <a:rPr i="1" lang="en" sz="900">
                <a:latin typeface="Montserrat"/>
                <a:ea typeface="Montserrat"/>
                <a:cs typeface="Montserrat"/>
                <a:sym typeface="Montserrat"/>
              </a:rPr>
              <a:t>project manager</a:t>
            </a:r>
            <a:endParaRPr i="1" sz="900">
              <a:latin typeface="Montserrat"/>
              <a:ea typeface="Montserrat"/>
              <a:cs typeface="Montserrat"/>
              <a:sym typeface="Montserrat"/>
            </a:endParaRPr>
          </a:p>
        </p:txBody>
      </p:sp>
      <p:pic>
        <p:nvPicPr>
          <p:cNvPr id="284" name="Google Shape;284;p58"/>
          <p:cNvPicPr preferRelativeResize="0"/>
          <p:nvPr/>
        </p:nvPicPr>
        <p:blipFill rotWithShape="1">
          <a:blip r:embed="rId5">
            <a:alphaModFix/>
          </a:blip>
          <a:srcRect b="57733" l="4915" r="63593" t="16340"/>
          <a:stretch/>
        </p:blipFill>
        <p:spPr>
          <a:xfrm>
            <a:off x="6216725" y="2826188"/>
            <a:ext cx="1334799" cy="167202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89" name="Shape 789"/>
        <p:cNvGrpSpPr/>
        <p:nvPr/>
      </p:nvGrpSpPr>
      <p:grpSpPr>
        <a:xfrm>
          <a:off x="0" y="0"/>
          <a:ext cx="0" cy="0"/>
          <a:chOff x="0" y="0"/>
          <a:chExt cx="0" cy="0"/>
        </a:xfrm>
      </p:grpSpPr>
      <p:sp>
        <p:nvSpPr>
          <p:cNvPr id="790" name="Google Shape;790;p85"/>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5"/>
          <p:cNvSpPr/>
          <p:nvPr/>
        </p:nvSpPr>
        <p:spPr>
          <a:xfrm>
            <a:off x="5736000" y="1047750"/>
            <a:ext cx="3048000" cy="3048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5"/>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85"/>
          <p:cNvPicPr preferRelativeResize="0"/>
          <p:nvPr/>
        </p:nvPicPr>
        <p:blipFill rotWithShape="1">
          <a:blip r:embed="rId3">
            <a:alphaModFix/>
          </a:blip>
          <a:srcRect b="0" l="0" r="0" t="0"/>
          <a:stretch/>
        </p:blipFill>
        <p:spPr>
          <a:xfrm>
            <a:off x="6352196" y="1679574"/>
            <a:ext cx="1815605" cy="1718250"/>
          </a:xfrm>
          <a:prstGeom prst="rect">
            <a:avLst/>
          </a:prstGeom>
          <a:noFill/>
          <a:ln>
            <a:noFill/>
          </a:ln>
        </p:spPr>
      </p:pic>
      <p:sp>
        <p:nvSpPr>
          <p:cNvPr id="794" name="Google Shape;794;p85"/>
          <p:cNvSpPr txBox="1"/>
          <p:nvPr/>
        </p:nvSpPr>
        <p:spPr>
          <a:xfrm>
            <a:off x="366150" y="1450575"/>
            <a:ext cx="5963700" cy="921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The “A’s for All”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private school</a:t>
            </a:r>
            <a:endParaRPr sz="3600">
              <a:solidFill>
                <a:srgbClr val="FFFFFF"/>
              </a:solidFill>
              <a:latin typeface="Montserrat ExtraBold"/>
              <a:ea typeface="Montserrat ExtraBold"/>
              <a:cs typeface="Montserrat ExtraBold"/>
              <a:sym typeface="Montserrat ExtraBold"/>
            </a:endParaRPr>
          </a:p>
        </p:txBody>
      </p:sp>
      <p:sp>
        <p:nvSpPr>
          <p:cNvPr id="795" name="Google Shape;795;p85"/>
          <p:cNvSpPr txBox="1"/>
          <p:nvPr/>
        </p:nvSpPr>
        <p:spPr>
          <a:xfrm>
            <a:off x="360000" y="957895"/>
            <a:ext cx="2628000" cy="29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Brainstorming:</a:t>
            </a:r>
            <a:endParaRPr sz="1800">
              <a:solidFill>
                <a:srgbClr val="FFFFFF"/>
              </a:solidFill>
              <a:latin typeface="Montserrat ExtraBold"/>
              <a:ea typeface="Montserrat ExtraBold"/>
              <a:cs typeface="Montserrat ExtraBold"/>
              <a:sym typeface="Montserrat ExtraBold"/>
            </a:endParaRPr>
          </a:p>
        </p:txBody>
      </p:sp>
      <p:sp>
        <p:nvSpPr>
          <p:cNvPr id="796" name="Google Shape;796;p85"/>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6"/>
          <p:cNvSpPr txBox="1"/>
          <p:nvPr/>
        </p:nvSpPr>
        <p:spPr>
          <a:xfrm>
            <a:off x="352725" y="175175"/>
            <a:ext cx="71157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600">
                <a:highlight>
                  <a:srgbClr val="FFFFFF"/>
                </a:highlight>
                <a:latin typeface="Montserrat ExtraBold"/>
                <a:ea typeface="Montserrat ExtraBold"/>
                <a:cs typeface="Montserrat ExtraBold"/>
                <a:sym typeface="Montserrat ExtraBold"/>
              </a:rPr>
              <a:t>Request from the school’s director</a:t>
            </a:r>
            <a:endParaRPr sz="2600">
              <a:latin typeface="Montserrat ExtraBold"/>
              <a:ea typeface="Montserrat ExtraBold"/>
              <a:cs typeface="Montserrat ExtraBold"/>
              <a:sym typeface="Montserrat ExtraBold"/>
            </a:endParaRPr>
          </a:p>
        </p:txBody>
      </p:sp>
      <p:grpSp>
        <p:nvGrpSpPr>
          <p:cNvPr id="802" name="Google Shape;802;p86"/>
          <p:cNvGrpSpPr/>
          <p:nvPr/>
        </p:nvGrpSpPr>
        <p:grpSpPr>
          <a:xfrm>
            <a:off x="7814798" y="175164"/>
            <a:ext cx="1162236" cy="4798825"/>
            <a:chOff x="4572000" y="241250"/>
            <a:chExt cx="1263300" cy="4798825"/>
          </a:xfrm>
        </p:grpSpPr>
        <p:sp>
          <p:nvSpPr>
            <p:cNvPr id="803" name="Google Shape;803;p8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05" name="Google Shape;805;p8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806" name="Google Shape;806;p8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8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813" name="Google Shape;813;p8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814" name="Google Shape;814;p86"/>
          <p:cNvSpPr txBox="1"/>
          <p:nvPr/>
        </p:nvSpPr>
        <p:spPr>
          <a:xfrm>
            <a:off x="286250" y="679050"/>
            <a:ext cx="6325200" cy="31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latin typeface="Montserrat"/>
                <a:ea typeface="Montserrat"/>
                <a:cs typeface="Montserrat"/>
                <a:sym typeface="Montserrat"/>
              </a:rPr>
              <a:t>The director of the “A’s for All” school contacted ProTeam.</a:t>
            </a:r>
            <a:endParaRPr sz="1700">
              <a:latin typeface="Montserrat"/>
              <a:ea typeface="Montserrat"/>
              <a:cs typeface="Montserrat"/>
              <a:sym typeface="Montserrat"/>
            </a:endParaRPr>
          </a:p>
          <a:p>
            <a:pPr indent="0" lvl="0" marL="0" rtl="0" algn="l">
              <a:spcBef>
                <a:spcPts val="1000"/>
              </a:spcBef>
              <a:spcAft>
                <a:spcPts val="0"/>
              </a:spcAft>
              <a:buClr>
                <a:schemeClr val="dk1"/>
              </a:buClr>
              <a:buSzPts val="1100"/>
              <a:buFont typeface="Arial"/>
              <a:buNone/>
            </a:pPr>
            <a:r>
              <a:rPr lang="en" sz="1700">
                <a:latin typeface="Montserrat"/>
                <a:ea typeface="Montserrat"/>
                <a:cs typeface="Montserrat"/>
                <a:sym typeface="Montserrat"/>
              </a:rPr>
              <a:t>Every quarter, their elementary school students undergo mandatory testing to assess their performance.</a:t>
            </a:r>
            <a:endParaRPr sz="1700">
              <a:latin typeface="Montserrat"/>
              <a:ea typeface="Montserrat"/>
              <a:cs typeface="Montserrat"/>
              <a:sym typeface="Montserrat"/>
            </a:endParaRPr>
          </a:p>
          <a:p>
            <a:pPr indent="0" lvl="0" marL="0" rtl="0" algn="l">
              <a:spcBef>
                <a:spcPts val="1000"/>
              </a:spcBef>
              <a:spcAft>
                <a:spcPts val="0"/>
              </a:spcAft>
              <a:buClr>
                <a:schemeClr val="dk1"/>
              </a:buClr>
              <a:buSzPts val="1100"/>
              <a:buFont typeface="Arial"/>
              <a:buNone/>
            </a:pPr>
            <a:r>
              <a:rPr lang="en" sz="1700">
                <a:latin typeface="Montserrat"/>
                <a:ea typeface="Montserrat"/>
                <a:cs typeface="Montserrat"/>
                <a:sym typeface="Montserrat"/>
              </a:rPr>
              <a:t>It’s hard for teachers to check a large number of tests, so the school’s leadership decided to order </a:t>
            </a:r>
            <a:r>
              <a:rPr lang="en" sz="1700" u="sng">
                <a:latin typeface="Montserrat"/>
                <a:ea typeface="Montserrat"/>
                <a:cs typeface="Montserrat"/>
                <a:sym typeface="Montserrat"/>
              </a:rPr>
              <a:t>a set of programs from ProTeam for automatic testing of students</a:t>
            </a:r>
            <a:r>
              <a:rPr lang="en" sz="1700">
                <a:latin typeface="Montserrat"/>
                <a:ea typeface="Montserrat"/>
                <a:cs typeface="Montserrat"/>
                <a:sym typeface="Montserrat"/>
              </a:rPr>
              <a:t>.</a:t>
            </a:r>
            <a:endParaRPr sz="1700">
              <a:latin typeface="Montserrat"/>
              <a:ea typeface="Montserrat"/>
              <a:cs typeface="Montserrat"/>
              <a:sym typeface="Montserrat"/>
            </a:endParaRPr>
          </a:p>
          <a:p>
            <a:pPr indent="0" lvl="0" marL="0" rtl="0" algn="l">
              <a:spcBef>
                <a:spcPts val="1000"/>
              </a:spcBef>
              <a:spcAft>
                <a:spcPts val="1000"/>
              </a:spcAft>
              <a:buNone/>
            </a:pPr>
            <a:r>
              <a:t/>
            </a:r>
            <a:endParaRPr sz="1700">
              <a:latin typeface="Montserrat"/>
              <a:ea typeface="Montserrat"/>
              <a:cs typeface="Montserrat"/>
              <a:sym typeface="Montserrat"/>
            </a:endParaRPr>
          </a:p>
        </p:txBody>
      </p:sp>
      <p:sp>
        <p:nvSpPr>
          <p:cNvPr id="815" name="Google Shape;815;p86"/>
          <p:cNvSpPr txBox="1"/>
          <p:nvPr/>
        </p:nvSpPr>
        <p:spPr>
          <a:xfrm>
            <a:off x="4389575" y="2897675"/>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816" name="Google Shape;816;p86"/>
          <p:cNvPicPr preferRelativeResize="0"/>
          <p:nvPr/>
        </p:nvPicPr>
        <p:blipFill rotWithShape="1">
          <a:blip r:embed="rId5">
            <a:alphaModFix/>
          </a:blip>
          <a:srcRect b="25232" l="3717" r="62699" t="48927"/>
          <a:stretch/>
        </p:blipFill>
        <p:spPr>
          <a:xfrm>
            <a:off x="5969725" y="3040106"/>
            <a:ext cx="1749199" cy="17433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87"/>
          <p:cNvGrpSpPr/>
          <p:nvPr/>
        </p:nvGrpSpPr>
        <p:grpSpPr>
          <a:xfrm>
            <a:off x="7814798" y="175164"/>
            <a:ext cx="1162236" cy="4798825"/>
            <a:chOff x="4572000" y="241250"/>
            <a:chExt cx="1263300" cy="4798825"/>
          </a:xfrm>
        </p:grpSpPr>
        <p:sp>
          <p:nvSpPr>
            <p:cNvPr id="822" name="Google Shape;822;p8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24" name="Google Shape;824;p8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825" name="Google Shape;825;p8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1" name="Google Shape;831;p8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832" name="Google Shape;832;p8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833" name="Google Shape;833;p87"/>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a:highlight>
                  <a:srgbClr val="FFFFFF"/>
                </a:highlight>
                <a:latin typeface="Montserrat ExtraBold"/>
                <a:ea typeface="Montserrat ExtraBold"/>
                <a:cs typeface="Montserrat ExtraBold"/>
                <a:sym typeface="Montserrat ExtraBold"/>
              </a:rPr>
              <a:t>Planning work tasks</a:t>
            </a:r>
            <a:endParaRPr sz="2400">
              <a:latin typeface="Montserrat ExtraBold"/>
              <a:ea typeface="Montserrat ExtraBold"/>
              <a:cs typeface="Montserrat ExtraBold"/>
              <a:sym typeface="Montserrat ExtraBold"/>
            </a:endParaRPr>
          </a:p>
        </p:txBody>
      </p:sp>
      <p:sp>
        <p:nvSpPr>
          <p:cNvPr id="834" name="Google Shape;834;p87"/>
          <p:cNvSpPr txBox="1"/>
          <p:nvPr/>
        </p:nvSpPr>
        <p:spPr>
          <a:xfrm>
            <a:off x="286250" y="679050"/>
            <a:ext cx="6941400" cy="39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Montserrat"/>
                <a:ea typeface="Montserrat"/>
                <a:cs typeface="Montserrat"/>
                <a:sym typeface="Montserrat"/>
              </a:rPr>
              <a:t>The students’ knowledge is assessed using test questions.</a:t>
            </a:r>
            <a:endParaRPr sz="1700">
              <a:latin typeface="Montserrat"/>
              <a:ea typeface="Montserrat"/>
              <a:cs typeface="Montserrat"/>
              <a:sym typeface="Montserrat"/>
            </a:endParaRPr>
          </a:p>
          <a:p>
            <a:pPr indent="0" lvl="0" marL="0" rtl="0" algn="l">
              <a:spcBef>
                <a:spcPts val="1000"/>
              </a:spcBef>
              <a:spcAft>
                <a:spcPts val="0"/>
              </a:spcAft>
              <a:buNone/>
            </a:pPr>
            <a:r>
              <a:rPr lang="en" sz="1700">
                <a:latin typeface="Montserrat"/>
                <a:ea typeface="Montserrat"/>
                <a:cs typeface="Montserrat"/>
                <a:sym typeface="Montserrat"/>
              </a:rPr>
              <a:t>The questions can be of different types, for example:</a:t>
            </a:r>
            <a:endParaRPr sz="1700">
              <a:latin typeface="Montserrat"/>
              <a:ea typeface="Montserrat"/>
              <a:cs typeface="Montserrat"/>
              <a:sym typeface="Montserrat"/>
            </a:endParaRPr>
          </a:p>
          <a:p>
            <a:pPr indent="-336550" lvl="0" marL="457200" rtl="0" algn="l">
              <a:spcBef>
                <a:spcPts val="1000"/>
              </a:spcBef>
              <a:spcAft>
                <a:spcPts val="0"/>
              </a:spcAft>
              <a:buSzPts val="1700"/>
              <a:buFont typeface="Montserrat"/>
              <a:buChar char="●"/>
            </a:pPr>
            <a:r>
              <a:rPr lang="en" sz="1700">
                <a:latin typeface="Montserrat"/>
                <a:ea typeface="Montserrat"/>
                <a:cs typeface="Montserrat"/>
                <a:sym typeface="Montserrat"/>
              </a:rPr>
              <a:t>choose the correct </a:t>
            </a:r>
            <a:r>
              <a:rPr lang="en" sz="1700">
                <a:solidFill>
                  <a:schemeClr val="dk1"/>
                </a:solidFill>
                <a:latin typeface="Montserrat"/>
                <a:ea typeface="Montserrat"/>
                <a:cs typeface="Montserrat"/>
                <a:sym typeface="Montserrat"/>
              </a:rPr>
              <a:t>answer </a:t>
            </a:r>
            <a:r>
              <a:rPr lang="en" sz="1700">
                <a:latin typeface="Montserrat"/>
                <a:ea typeface="Montserrat"/>
                <a:cs typeface="Montserrat"/>
                <a:sym typeface="Montserrat"/>
              </a:rPr>
              <a:t>from four possible </a:t>
            </a:r>
            <a:r>
              <a:rPr lang="en" sz="1700">
                <a:solidFill>
                  <a:schemeClr val="dk1"/>
                </a:solidFill>
                <a:latin typeface="Montserrat"/>
                <a:ea typeface="Montserrat"/>
                <a:cs typeface="Montserrat"/>
                <a:sym typeface="Montserrat"/>
              </a:rPr>
              <a:t>answers (multiple choice)</a:t>
            </a:r>
            <a:r>
              <a:rPr lang="en" sz="1700">
                <a:latin typeface="Montserrat"/>
                <a:ea typeface="Montserrat"/>
                <a:cs typeface="Montserrat"/>
                <a:sym typeface="Montserrat"/>
              </a:rPr>
              <a:t>;</a:t>
            </a:r>
            <a:endParaRPr sz="1700">
              <a:latin typeface="Montserrat"/>
              <a:ea typeface="Montserrat"/>
              <a:cs typeface="Montserrat"/>
              <a:sym typeface="Montserrat"/>
            </a:endParaRPr>
          </a:p>
          <a:p>
            <a:pPr indent="-336550" lvl="0" marL="457200" rtl="0" algn="l">
              <a:spcBef>
                <a:spcPts val="0"/>
              </a:spcBef>
              <a:spcAft>
                <a:spcPts val="0"/>
              </a:spcAft>
              <a:buSzPts val="1700"/>
              <a:buFont typeface="Montserrat"/>
              <a:buChar char="●"/>
            </a:pPr>
            <a:r>
              <a:rPr lang="en" sz="1700">
                <a:latin typeface="Montserrat"/>
                <a:ea typeface="Montserrat"/>
                <a:cs typeface="Montserrat"/>
                <a:sym typeface="Montserrat"/>
              </a:rPr>
              <a:t>free answer (no options).</a:t>
            </a:r>
            <a:endParaRPr sz="1700">
              <a:latin typeface="Montserrat"/>
              <a:ea typeface="Montserrat"/>
              <a:cs typeface="Montserrat"/>
              <a:sym typeface="Montserrat"/>
            </a:endParaRPr>
          </a:p>
          <a:p>
            <a:pPr indent="0" lvl="0" marL="0" rtl="0" algn="l">
              <a:spcBef>
                <a:spcPts val="1000"/>
              </a:spcBef>
              <a:spcAft>
                <a:spcPts val="0"/>
              </a:spcAft>
              <a:buNone/>
            </a:pPr>
            <a:r>
              <a:t/>
            </a:r>
            <a:endParaRPr sz="1700">
              <a:latin typeface="Montserrat"/>
              <a:ea typeface="Montserrat"/>
              <a:cs typeface="Montserrat"/>
              <a:sym typeface="Montserrat"/>
            </a:endParaRPr>
          </a:p>
          <a:p>
            <a:pPr indent="0" lvl="0" marL="0" rtl="0" algn="l">
              <a:spcBef>
                <a:spcPts val="1000"/>
              </a:spcBef>
              <a:spcAft>
                <a:spcPts val="1000"/>
              </a:spcAft>
              <a:buNone/>
            </a:pPr>
            <a:r>
              <a:rPr lang="en" sz="1700">
                <a:latin typeface="Montserrat"/>
                <a:ea typeface="Montserrat"/>
                <a:cs typeface="Montserrat"/>
                <a:sym typeface="Montserrat"/>
              </a:rPr>
              <a:t>Let’s look at a few tasks sent by teachers.</a:t>
            </a:r>
            <a:endParaRPr sz="1700">
              <a:latin typeface="Montserrat"/>
              <a:ea typeface="Montserrat"/>
              <a:cs typeface="Montserrat"/>
              <a:sym typeface="Montserrat"/>
            </a:endParaRPr>
          </a:p>
        </p:txBody>
      </p:sp>
      <p:sp>
        <p:nvSpPr>
          <p:cNvPr id="835" name="Google Shape;835;p87"/>
          <p:cNvSpPr txBox="1"/>
          <p:nvPr/>
        </p:nvSpPr>
        <p:spPr>
          <a:xfrm>
            <a:off x="4389575" y="2897675"/>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836" name="Google Shape;836;p87"/>
          <p:cNvPicPr preferRelativeResize="0"/>
          <p:nvPr/>
        </p:nvPicPr>
        <p:blipFill rotWithShape="1">
          <a:blip r:embed="rId5">
            <a:alphaModFix/>
          </a:blip>
          <a:srcRect b="25232" l="3717" r="62699" t="48927"/>
          <a:stretch/>
        </p:blipFill>
        <p:spPr>
          <a:xfrm>
            <a:off x="5969725" y="3040106"/>
            <a:ext cx="1749199" cy="17433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88"/>
          <p:cNvGrpSpPr/>
          <p:nvPr/>
        </p:nvGrpSpPr>
        <p:grpSpPr>
          <a:xfrm>
            <a:off x="7814798" y="175164"/>
            <a:ext cx="1162236" cy="4798825"/>
            <a:chOff x="4572000" y="241250"/>
            <a:chExt cx="1263300" cy="4798825"/>
          </a:xfrm>
        </p:grpSpPr>
        <p:sp>
          <p:nvSpPr>
            <p:cNvPr id="842" name="Google Shape;842;p88"/>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8"/>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4" name="Google Shape;844;p88"/>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845" name="Google Shape;845;p88"/>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8"/>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1" name="Google Shape;851;p88"/>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852" name="Google Shape;852;p88"/>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853" name="Google Shape;853;p88"/>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854" name="Google Shape;854;p88"/>
          <p:cNvSpPr txBox="1"/>
          <p:nvPr/>
        </p:nvSpPr>
        <p:spPr>
          <a:xfrm>
            <a:off x="347375" y="4424525"/>
            <a:ext cx="5526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How will this program work?</a:t>
            </a:r>
            <a:endParaRPr i="1">
              <a:latin typeface="Montserrat"/>
              <a:ea typeface="Montserrat"/>
              <a:cs typeface="Montserrat"/>
              <a:sym typeface="Montserrat"/>
            </a:endParaRPr>
          </a:p>
        </p:txBody>
      </p:sp>
      <p:sp>
        <p:nvSpPr>
          <p:cNvPr id="855" name="Google Shape;855;p88"/>
          <p:cNvSpPr txBox="1"/>
          <p:nvPr/>
        </p:nvSpPr>
        <p:spPr>
          <a:xfrm>
            <a:off x="286250" y="679050"/>
            <a:ext cx="73365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a:t>
            </a:r>
            <a:r>
              <a:rPr i="1" lang="en">
                <a:latin typeface="Montserrat Black"/>
                <a:ea typeface="Montserrat Black"/>
                <a:cs typeface="Montserrat Black"/>
                <a:sym typeface="Montserrat Black"/>
              </a:rPr>
              <a:t>. </a:t>
            </a:r>
            <a:r>
              <a:rPr lang="en">
                <a:latin typeface="Montserrat"/>
                <a:ea typeface="Montserrat"/>
                <a:cs typeface="Montserrat"/>
                <a:sym typeface="Montserrat"/>
              </a:rPr>
              <a:t>Write a program that displays a question and answer options. Then the student is asked to enter a response and the result is displayed</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"Which tree is not coniferous: pine, cedar, spruce, maple".</a:t>
            </a:r>
            <a:endParaRPr i="1">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grpSp>
        <p:nvGrpSpPr>
          <p:cNvPr id="860" name="Google Shape;860;p89"/>
          <p:cNvGrpSpPr/>
          <p:nvPr/>
        </p:nvGrpSpPr>
        <p:grpSpPr>
          <a:xfrm>
            <a:off x="7814798" y="175164"/>
            <a:ext cx="1162236" cy="4798825"/>
            <a:chOff x="4572000" y="241250"/>
            <a:chExt cx="1263300" cy="4798825"/>
          </a:xfrm>
        </p:grpSpPr>
        <p:sp>
          <p:nvSpPr>
            <p:cNvPr id="861" name="Google Shape;861;p89"/>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9"/>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3" name="Google Shape;863;p89"/>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864" name="Google Shape;864;p89"/>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9"/>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89"/>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871" name="Google Shape;871;p89"/>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872" name="Google Shape;872;p89"/>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873" name="Google Shape;873;p89"/>
          <p:cNvSpPr/>
          <p:nvPr/>
        </p:nvSpPr>
        <p:spPr>
          <a:xfrm>
            <a:off x="2362925" y="1879413"/>
            <a:ext cx="2849550" cy="411275"/>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Display the question and answer options</a:t>
            </a:r>
            <a:endParaRPr sz="1200"/>
          </a:p>
        </p:txBody>
      </p:sp>
      <p:sp>
        <p:nvSpPr>
          <p:cNvPr id="874" name="Google Shape;874;p89"/>
          <p:cNvSpPr/>
          <p:nvPr/>
        </p:nvSpPr>
        <p:spPr>
          <a:xfrm>
            <a:off x="2362925" y="2476435"/>
            <a:ext cx="2849550" cy="323275"/>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Enter the student’s response</a:t>
            </a:r>
            <a:endParaRPr sz="1200"/>
          </a:p>
        </p:txBody>
      </p:sp>
      <p:sp>
        <p:nvSpPr>
          <p:cNvPr id="875" name="Google Shape;875;p89"/>
          <p:cNvSpPr/>
          <p:nvPr/>
        </p:nvSpPr>
        <p:spPr>
          <a:xfrm>
            <a:off x="2339525" y="3095063"/>
            <a:ext cx="2896350" cy="850800"/>
          </a:xfrm>
          <a:prstGeom prst="flowChartDecision">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Was the student’s answer Maple?</a:t>
            </a:r>
            <a:endParaRPr sz="1200"/>
          </a:p>
        </p:txBody>
      </p:sp>
      <p:sp>
        <p:nvSpPr>
          <p:cNvPr id="876" name="Google Shape;876;p89"/>
          <p:cNvSpPr/>
          <p:nvPr/>
        </p:nvSpPr>
        <p:spPr>
          <a:xfrm>
            <a:off x="360000" y="3936263"/>
            <a:ext cx="2133075" cy="5463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a:t>
            </a:r>
            <a:r>
              <a:rPr lang="en" sz="1200"/>
              <a:t>: “That’s right”</a:t>
            </a:r>
            <a:endParaRPr sz="1200"/>
          </a:p>
        </p:txBody>
      </p:sp>
      <p:sp>
        <p:nvSpPr>
          <p:cNvPr id="877" name="Google Shape;877;p89"/>
          <p:cNvSpPr/>
          <p:nvPr/>
        </p:nvSpPr>
        <p:spPr>
          <a:xfrm>
            <a:off x="4837850" y="3936263"/>
            <a:ext cx="2133075" cy="5463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Output</a:t>
            </a:r>
            <a:r>
              <a:rPr lang="en" sz="1200"/>
              <a:t>: “Incorrect answer”</a:t>
            </a:r>
            <a:endParaRPr sz="1200"/>
          </a:p>
        </p:txBody>
      </p:sp>
      <p:sp>
        <p:nvSpPr>
          <p:cNvPr id="878" name="Google Shape;878;p89"/>
          <p:cNvSpPr/>
          <p:nvPr/>
        </p:nvSpPr>
        <p:spPr>
          <a:xfrm>
            <a:off x="3761450" y="4750225"/>
            <a:ext cx="52500" cy="52500"/>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9" name="Google Shape;879;p89"/>
          <p:cNvCxnSpPr>
            <a:stCxn id="874" idx="4"/>
            <a:endCxn id="875" idx="0"/>
          </p:cNvCxnSpPr>
          <p:nvPr/>
        </p:nvCxnSpPr>
        <p:spPr>
          <a:xfrm>
            <a:off x="3787700" y="2799710"/>
            <a:ext cx="0" cy="295500"/>
          </a:xfrm>
          <a:prstGeom prst="straightConnector1">
            <a:avLst/>
          </a:prstGeom>
          <a:noFill/>
          <a:ln cap="flat" cmpd="sng" w="9525">
            <a:solidFill>
              <a:srgbClr val="434343"/>
            </a:solidFill>
            <a:prstDash val="solid"/>
            <a:round/>
            <a:headEnd len="med" w="med" type="none"/>
            <a:tailEnd len="med" w="med" type="triangle"/>
          </a:ln>
        </p:spPr>
      </p:cxnSp>
      <p:cxnSp>
        <p:nvCxnSpPr>
          <p:cNvPr id="880" name="Google Shape;880;p89"/>
          <p:cNvCxnSpPr>
            <a:stCxn id="873" idx="4"/>
            <a:endCxn id="874" idx="1"/>
          </p:cNvCxnSpPr>
          <p:nvPr/>
        </p:nvCxnSpPr>
        <p:spPr>
          <a:xfrm>
            <a:off x="3787700" y="2290688"/>
            <a:ext cx="0" cy="185700"/>
          </a:xfrm>
          <a:prstGeom prst="straightConnector1">
            <a:avLst/>
          </a:prstGeom>
          <a:noFill/>
          <a:ln cap="flat" cmpd="sng" w="9525">
            <a:solidFill>
              <a:srgbClr val="434343"/>
            </a:solidFill>
            <a:prstDash val="solid"/>
            <a:round/>
            <a:headEnd len="med" w="med" type="none"/>
            <a:tailEnd len="med" w="med" type="triangle"/>
          </a:ln>
        </p:spPr>
      </p:cxnSp>
      <p:cxnSp>
        <p:nvCxnSpPr>
          <p:cNvPr id="881" name="Google Shape;881;p89"/>
          <p:cNvCxnSpPr>
            <a:stCxn id="875" idx="1"/>
            <a:endCxn id="876" idx="1"/>
          </p:cNvCxnSpPr>
          <p:nvPr/>
        </p:nvCxnSpPr>
        <p:spPr>
          <a:xfrm flipH="1">
            <a:off x="1426625" y="3520463"/>
            <a:ext cx="912900" cy="415800"/>
          </a:xfrm>
          <a:prstGeom prst="bentConnector2">
            <a:avLst/>
          </a:prstGeom>
          <a:noFill/>
          <a:ln cap="flat" cmpd="sng" w="9525">
            <a:solidFill>
              <a:srgbClr val="434343"/>
            </a:solidFill>
            <a:prstDash val="solid"/>
            <a:round/>
            <a:headEnd len="med" w="med" type="none"/>
            <a:tailEnd len="med" w="med" type="triangle"/>
          </a:ln>
        </p:spPr>
      </p:cxnSp>
      <p:cxnSp>
        <p:nvCxnSpPr>
          <p:cNvPr id="882" name="Google Shape;882;p89"/>
          <p:cNvCxnSpPr>
            <a:stCxn id="875" idx="3"/>
            <a:endCxn id="877" idx="1"/>
          </p:cNvCxnSpPr>
          <p:nvPr/>
        </p:nvCxnSpPr>
        <p:spPr>
          <a:xfrm>
            <a:off x="5235875" y="3520463"/>
            <a:ext cx="668400" cy="415800"/>
          </a:xfrm>
          <a:prstGeom prst="bentConnector2">
            <a:avLst/>
          </a:prstGeom>
          <a:noFill/>
          <a:ln cap="flat" cmpd="sng" w="9525">
            <a:solidFill>
              <a:srgbClr val="666666"/>
            </a:solidFill>
            <a:prstDash val="solid"/>
            <a:round/>
            <a:headEnd len="med" w="med" type="none"/>
            <a:tailEnd len="med" w="med" type="triangle"/>
          </a:ln>
        </p:spPr>
      </p:cxnSp>
      <p:sp>
        <p:nvSpPr>
          <p:cNvPr id="883" name="Google Shape;883;p89"/>
          <p:cNvSpPr txBox="1"/>
          <p:nvPr/>
        </p:nvSpPr>
        <p:spPr>
          <a:xfrm>
            <a:off x="1694975" y="3225025"/>
            <a:ext cx="4629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Yes</a:t>
            </a:r>
            <a:endParaRPr i="1" sz="1200"/>
          </a:p>
        </p:txBody>
      </p:sp>
      <p:sp>
        <p:nvSpPr>
          <p:cNvPr id="884" name="Google Shape;884;p89"/>
          <p:cNvSpPr txBox="1"/>
          <p:nvPr/>
        </p:nvSpPr>
        <p:spPr>
          <a:xfrm>
            <a:off x="5327850" y="3225013"/>
            <a:ext cx="5163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No</a:t>
            </a:r>
            <a:endParaRPr i="1" sz="1200"/>
          </a:p>
        </p:txBody>
      </p:sp>
      <p:cxnSp>
        <p:nvCxnSpPr>
          <p:cNvPr id="885" name="Google Shape;885;p89"/>
          <p:cNvCxnSpPr>
            <a:stCxn id="876" idx="4"/>
            <a:endCxn id="878" idx="2"/>
          </p:cNvCxnSpPr>
          <p:nvPr/>
        </p:nvCxnSpPr>
        <p:spPr>
          <a:xfrm flipH="1" rot="-5400000">
            <a:off x="2446988" y="3462113"/>
            <a:ext cx="294000" cy="2334900"/>
          </a:xfrm>
          <a:prstGeom prst="bentConnector2">
            <a:avLst/>
          </a:prstGeom>
          <a:noFill/>
          <a:ln cap="flat" cmpd="sng" w="9525">
            <a:solidFill>
              <a:srgbClr val="434343"/>
            </a:solidFill>
            <a:prstDash val="solid"/>
            <a:round/>
            <a:headEnd len="med" w="med" type="none"/>
            <a:tailEnd len="med" w="med" type="none"/>
          </a:ln>
        </p:spPr>
      </p:cxnSp>
      <p:cxnSp>
        <p:nvCxnSpPr>
          <p:cNvPr id="886" name="Google Shape;886;p89"/>
          <p:cNvCxnSpPr>
            <a:stCxn id="877" idx="4"/>
            <a:endCxn id="878" idx="6"/>
          </p:cNvCxnSpPr>
          <p:nvPr/>
        </p:nvCxnSpPr>
        <p:spPr>
          <a:xfrm rot="5400000">
            <a:off x="4712188" y="3584363"/>
            <a:ext cx="294000" cy="2090400"/>
          </a:xfrm>
          <a:prstGeom prst="bentConnector2">
            <a:avLst/>
          </a:prstGeom>
          <a:noFill/>
          <a:ln cap="flat" cmpd="sng" w="9525">
            <a:solidFill>
              <a:srgbClr val="434343"/>
            </a:solidFill>
            <a:prstDash val="solid"/>
            <a:round/>
            <a:headEnd len="med" w="med" type="none"/>
            <a:tailEnd len="med" w="med" type="none"/>
          </a:ln>
        </p:spPr>
      </p:cxnSp>
      <p:cxnSp>
        <p:nvCxnSpPr>
          <p:cNvPr id="887" name="Google Shape;887;p89"/>
          <p:cNvCxnSpPr>
            <a:stCxn id="878" idx="4"/>
          </p:cNvCxnSpPr>
          <p:nvPr/>
        </p:nvCxnSpPr>
        <p:spPr>
          <a:xfrm>
            <a:off x="3787700" y="4802725"/>
            <a:ext cx="0" cy="165600"/>
          </a:xfrm>
          <a:prstGeom prst="straightConnector1">
            <a:avLst/>
          </a:prstGeom>
          <a:noFill/>
          <a:ln cap="flat" cmpd="sng" w="9525">
            <a:solidFill>
              <a:srgbClr val="434343"/>
            </a:solidFill>
            <a:prstDash val="dash"/>
            <a:round/>
            <a:headEnd len="med" w="med" type="none"/>
            <a:tailEnd len="med" w="med" type="none"/>
          </a:ln>
        </p:spPr>
      </p:cxnSp>
      <p:cxnSp>
        <p:nvCxnSpPr>
          <p:cNvPr id="888" name="Google Shape;888;p89"/>
          <p:cNvCxnSpPr>
            <a:stCxn id="873" idx="1"/>
          </p:cNvCxnSpPr>
          <p:nvPr/>
        </p:nvCxnSpPr>
        <p:spPr>
          <a:xfrm rot="10800000">
            <a:off x="3787700" y="1710513"/>
            <a:ext cx="0" cy="168900"/>
          </a:xfrm>
          <a:prstGeom prst="straightConnector1">
            <a:avLst/>
          </a:prstGeom>
          <a:noFill/>
          <a:ln cap="flat" cmpd="sng" w="9525">
            <a:solidFill>
              <a:srgbClr val="434343"/>
            </a:solidFill>
            <a:prstDash val="dash"/>
            <a:round/>
            <a:headEnd len="med" w="med" type="none"/>
            <a:tailEnd len="med" w="med" type="none"/>
          </a:ln>
        </p:spPr>
      </p:cxnSp>
      <p:sp>
        <p:nvSpPr>
          <p:cNvPr id="889" name="Google Shape;889;p89"/>
          <p:cNvSpPr txBox="1"/>
          <p:nvPr/>
        </p:nvSpPr>
        <p:spPr>
          <a:xfrm>
            <a:off x="286250" y="679050"/>
            <a:ext cx="73365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a:t>
            </a:r>
            <a:r>
              <a:rPr i="1" lang="en">
                <a:latin typeface="Montserrat Black"/>
                <a:ea typeface="Montserrat Black"/>
                <a:cs typeface="Montserrat Black"/>
                <a:sym typeface="Montserrat Black"/>
              </a:rPr>
              <a:t>. </a:t>
            </a:r>
            <a:r>
              <a:rPr lang="en">
                <a:solidFill>
                  <a:schemeClr val="dk1"/>
                </a:solidFill>
                <a:latin typeface="Montserrat"/>
                <a:ea typeface="Montserrat"/>
                <a:cs typeface="Montserrat"/>
                <a:sym typeface="Montserrat"/>
              </a:rPr>
              <a:t>Write a program that displays a question and answer options. Then the student is asked to enter a response and the result is displayed</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"Which tree is not coniferous: pine, cedar, spruce, maple".</a:t>
            </a:r>
            <a:endParaRPr i="1">
              <a:solidFill>
                <a:schemeClr val="dk1"/>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90"/>
          <p:cNvGrpSpPr/>
          <p:nvPr/>
        </p:nvGrpSpPr>
        <p:grpSpPr>
          <a:xfrm>
            <a:off x="7814798" y="175164"/>
            <a:ext cx="1162236" cy="4798825"/>
            <a:chOff x="4572000" y="241250"/>
            <a:chExt cx="1263300" cy="4798825"/>
          </a:xfrm>
        </p:grpSpPr>
        <p:sp>
          <p:nvSpPr>
            <p:cNvPr id="895" name="Google Shape;895;p90"/>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0"/>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7" name="Google Shape;897;p90"/>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898" name="Google Shape;898;p90"/>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0"/>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4" name="Google Shape;904;p90"/>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905" name="Google Shape;905;p90"/>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906" name="Google Shape;906;p90"/>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907" name="Google Shape;907;p90"/>
          <p:cNvSpPr txBox="1"/>
          <p:nvPr/>
        </p:nvSpPr>
        <p:spPr>
          <a:xfrm>
            <a:off x="276600" y="1781725"/>
            <a:ext cx="5422800" cy="17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We will need the following:</a:t>
            </a:r>
            <a:endParaRPr>
              <a:latin typeface="Montserrat"/>
              <a:ea typeface="Montserrat"/>
              <a:cs typeface="Montserrat"/>
              <a:sym typeface="Montserrat"/>
            </a:endParaRPr>
          </a:p>
          <a:p>
            <a:pPr indent="-317500" lvl="0" marL="457200" rtl="0" algn="l">
              <a:spcBef>
                <a:spcPts val="1000"/>
              </a:spcBef>
              <a:spcAft>
                <a:spcPts val="0"/>
              </a:spcAft>
              <a:buSzPts val="1400"/>
              <a:buFont typeface="Montserrat"/>
              <a:buChar char="●"/>
            </a:pPr>
            <a:r>
              <a:rPr lang="en">
                <a:latin typeface="Montserrat"/>
                <a:ea typeface="Montserrat"/>
                <a:cs typeface="Montserrat"/>
                <a:sym typeface="Montserrat"/>
              </a:rPr>
              <a:t>Data input-output — </a:t>
            </a:r>
            <a:endParaRPr>
              <a:latin typeface="Montserrat"/>
              <a:ea typeface="Montserrat"/>
              <a:cs typeface="Montserrat"/>
              <a:sym typeface="Montserrat"/>
            </a:endParaRPr>
          </a:p>
          <a:p>
            <a:pPr indent="0" lvl="0" marL="457200" rtl="0" algn="l">
              <a:spcBef>
                <a:spcPts val="0"/>
              </a:spcBef>
              <a:spcAft>
                <a:spcPts val="0"/>
              </a:spcAft>
              <a:buNone/>
            </a:pPr>
            <a:r>
              <a:rPr lang="en">
                <a:latin typeface="Montserrat"/>
                <a:ea typeface="Montserrat"/>
                <a:cs typeface="Montserrat"/>
                <a:sym typeface="Montserrat"/>
              </a:rPr>
              <a:t>the </a:t>
            </a:r>
            <a:r>
              <a:rPr lang="en">
                <a:solidFill>
                  <a:srgbClr val="1C00CF"/>
                </a:solidFill>
                <a:latin typeface="Consolas"/>
                <a:ea typeface="Consolas"/>
                <a:cs typeface="Consolas"/>
                <a:sym typeface="Consolas"/>
              </a:rPr>
              <a:t>print</a:t>
            </a:r>
            <a:r>
              <a:rPr lang="en">
                <a:latin typeface="Consolas"/>
                <a:ea typeface="Consolas"/>
                <a:cs typeface="Consolas"/>
                <a:sym typeface="Consolas"/>
              </a:rPr>
              <a:t>()</a:t>
            </a:r>
            <a:r>
              <a:rPr lang="en">
                <a:latin typeface="Montserrat"/>
                <a:ea typeface="Montserrat"/>
                <a:cs typeface="Montserrat"/>
                <a:sym typeface="Montserrat"/>
              </a:rPr>
              <a:t> and </a:t>
            </a:r>
            <a:r>
              <a:rPr lang="en">
                <a:solidFill>
                  <a:srgbClr val="1C00CF"/>
                </a:solidFill>
                <a:latin typeface="Consolas"/>
                <a:ea typeface="Consolas"/>
                <a:cs typeface="Consolas"/>
                <a:sym typeface="Consolas"/>
              </a:rPr>
              <a:t>input</a:t>
            </a:r>
            <a:r>
              <a:rPr lang="en">
                <a:latin typeface="Consolas"/>
                <a:ea typeface="Consolas"/>
                <a:cs typeface="Consolas"/>
                <a:sym typeface="Consolas"/>
              </a:rPr>
              <a:t>() </a:t>
            </a:r>
            <a:r>
              <a:rPr lang="en">
                <a:solidFill>
                  <a:schemeClr val="dk1"/>
                </a:solidFill>
                <a:latin typeface="Montserrat"/>
                <a:ea typeface="Montserrat"/>
                <a:cs typeface="Montserrat"/>
                <a:sym typeface="Montserrat"/>
              </a:rPr>
              <a:t>functions</a:t>
            </a:r>
            <a:r>
              <a:rPr lang="en">
                <a:latin typeface="Montserrat"/>
                <a:ea typeface="Montserrat"/>
                <a:cs typeface="Montserrat"/>
                <a:sym typeface="Montserrat"/>
              </a:rPr>
              <a:t>.</a:t>
            </a:r>
            <a:endParaRPr>
              <a:latin typeface="Montserrat"/>
              <a:ea typeface="Montserrat"/>
              <a:cs typeface="Montserrat"/>
              <a:sym typeface="Montserrat"/>
            </a:endParaRPr>
          </a:p>
          <a:p>
            <a:pPr indent="-317500" lvl="0" marL="457200" rtl="0" algn="l">
              <a:spcBef>
                <a:spcPts val="1000"/>
              </a:spcBef>
              <a:spcAft>
                <a:spcPts val="0"/>
              </a:spcAft>
              <a:buSzPts val="1400"/>
              <a:buFont typeface="Montserrat"/>
              <a:buChar char="●"/>
            </a:pPr>
            <a:r>
              <a:rPr lang="en">
                <a:latin typeface="Montserrat"/>
                <a:ea typeface="Montserrat"/>
                <a:cs typeface="Montserrat"/>
                <a:sym typeface="Montserrat"/>
              </a:rPr>
              <a:t>To determine if the response is correct — the conditional statement </a:t>
            </a:r>
            <a:r>
              <a:rPr lang="en">
                <a:solidFill>
                  <a:srgbClr val="1C00CF"/>
                </a:solidFill>
                <a:latin typeface="Consolas"/>
                <a:ea typeface="Consolas"/>
                <a:cs typeface="Consolas"/>
                <a:sym typeface="Consolas"/>
              </a:rPr>
              <a:t>if</a:t>
            </a:r>
            <a:r>
              <a:rPr lang="en">
                <a:latin typeface="Montserrat"/>
                <a:ea typeface="Montserrat"/>
                <a:cs typeface="Montserrat"/>
                <a:sym typeface="Montserrat"/>
              </a:rPr>
              <a:t> — </a:t>
            </a:r>
            <a:r>
              <a:rPr lang="en">
                <a:solidFill>
                  <a:srgbClr val="1C00CF"/>
                </a:solidFill>
                <a:latin typeface="Consolas"/>
                <a:ea typeface="Consolas"/>
                <a:cs typeface="Consolas"/>
                <a:sym typeface="Consolas"/>
              </a:rPr>
              <a:t>else.</a:t>
            </a:r>
            <a:endParaRPr>
              <a:solidFill>
                <a:srgbClr val="1C00CF"/>
              </a:solidFill>
              <a:latin typeface="Consolas"/>
              <a:ea typeface="Consolas"/>
              <a:cs typeface="Consolas"/>
              <a:sym typeface="Consolas"/>
            </a:endParaRPr>
          </a:p>
        </p:txBody>
      </p:sp>
      <p:sp>
        <p:nvSpPr>
          <p:cNvPr id="908" name="Google Shape;908;p90"/>
          <p:cNvSpPr txBox="1"/>
          <p:nvPr/>
        </p:nvSpPr>
        <p:spPr>
          <a:xfrm>
            <a:off x="286250" y="679050"/>
            <a:ext cx="7336500" cy="8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a:t>
            </a:r>
            <a:r>
              <a:rPr i="1" lang="en">
                <a:latin typeface="Montserrat Black"/>
                <a:ea typeface="Montserrat Black"/>
                <a:cs typeface="Montserrat Black"/>
                <a:sym typeface="Montserrat Black"/>
              </a:rPr>
              <a:t>. </a:t>
            </a:r>
            <a:r>
              <a:rPr lang="en">
                <a:solidFill>
                  <a:schemeClr val="dk1"/>
                </a:solidFill>
                <a:latin typeface="Montserrat"/>
                <a:ea typeface="Montserrat"/>
                <a:cs typeface="Montserrat"/>
                <a:sym typeface="Montserrat"/>
              </a:rPr>
              <a:t>Write a program that displays a question and answer options. Then the student is asked to enter a response and the result is displayed</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"Which tree is not coniferous: pine, cedar, spruce, maple".</a:t>
            </a:r>
            <a:endParaRPr i="1">
              <a:solidFill>
                <a:schemeClr val="dk1"/>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pSp>
        <p:nvGrpSpPr>
          <p:cNvPr id="913" name="Google Shape;913;p91"/>
          <p:cNvGrpSpPr/>
          <p:nvPr/>
        </p:nvGrpSpPr>
        <p:grpSpPr>
          <a:xfrm>
            <a:off x="7814798" y="175164"/>
            <a:ext cx="1162236" cy="4798825"/>
            <a:chOff x="4572000" y="241250"/>
            <a:chExt cx="1263300" cy="4798825"/>
          </a:xfrm>
        </p:grpSpPr>
        <p:sp>
          <p:nvSpPr>
            <p:cNvPr id="914" name="Google Shape;914;p91"/>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1"/>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 name="Google Shape;916;p91"/>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917" name="Google Shape;917;p91"/>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91"/>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91"/>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1"/>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9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9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3" name="Google Shape;923;p91"/>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924" name="Google Shape;924;p91"/>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925" name="Google Shape;925;p91"/>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926" name="Google Shape;926;p91"/>
          <p:cNvSpPr txBox="1"/>
          <p:nvPr/>
        </p:nvSpPr>
        <p:spPr>
          <a:xfrm>
            <a:off x="352725" y="1725725"/>
            <a:ext cx="6566700" cy="23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'Which tree is not coniferous: pine, cedar, spruce, maple'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answer = </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'Ответ:'</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if</a:t>
            </a:r>
            <a:r>
              <a:rPr lang="en">
                <a:solidFill>
                  <a:schemeClr val="dk1"/>
                </a:solidFill>
                <a:highlight>
                  <a:srgbClr val="FFFFFE"/>
                </a:highlight>
                <a:latin typeface="Consolas"/>
                <a:ea typeface="Consolas"/>
                <a:cs typeface="Consolas"/>
                <a:sym typeface="Consolas"/>
              </a:rPr>
              <a:t> answer == </a:t>
            </a:r>
            <a:r>
              <a:rPr lang="en">
                <a:solidFill>
                  <a:srgbClr val="A31515"/>
                </a:solidFill>
                <a:highlight>
                  <a:srgbClr val="FFFFFE"/>
                </a:highlight>
                <a:latin typeface="Consolas"/>
                <a:ea typeface="Consolas"/>
                <a:cs typeface="Consolas"/>
                <a:sym typeface="Consolas"/>
              </a:rPr>
              <a:t>'клён'</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t>
            </a: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'Абсолютно верно!'</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else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t>
            </a: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'Ответ неверный'</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p:txBody>
      </p:sp>
      <p:sp>
        <p:nvSpPr>
          <p:cNvPr id="927" name="Google Shape;927;p91"/>
          <p:cNvSpPr/>
          <p:nvPr/>
        </p:nvSpPr>
        <p:spPr>
          <a:xfrm>
            <a:off x="437025" y="2140325"/>
            <a:ext cx="5783400" cy="1705500"/>
          </a:xfrm>
          <a:prstGeom prst="roundRect">
            <a:avLst>
              <a:gd fmla="val 8541" name="adj"/>
            </a:avLst>
          </a:prstGeom>
          <a:solidFill>
            <a:schemeClr val="lt2"/>
          </a:solidFill>
          <a:ln cap="flat" cmpd="sng" w="19050">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A82CC"/>
                </a:solidFill>
              </a:rPr>
              <a:t>?</a:t>
            </a:r>
            <a:endParaRPr>
              <a:solidFill>
                <a:srgbClr val="FA82CC"/>
              </a:solidFill>
            </a:endParaRPr>
          </a:p>
        </p:txBody>
      </p:sp>
      <p:sp>
        <p:nvSpPr>
          <p:cNvPr id="928" name="Google Shape;928;p91"/>
          <p:cNvSpPr txBox="1"/>
          <p:nvPr/>
        </p:nvSpPr>
        <p:spPr>
          <a:xfrm>
            <a:off x="286250" y="679050"/>
            <a:ext cx="73365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a:t>
            </a:r>
            <a:r>
              <a:rPr i="1" lang="en">
                <a:latin typeface="Montserrat Black"/>
                <a:ea typeface="Montserrat Black"/>
                <a:cs typeface="Montserrat Black"/>
                <a:sym typeface="Montserrat Black"/>
              </a:rPr>
              <a:t>. </a:t>
            </a:r>
            <a:r>
              <a:rPr lang="en">
                <a:solidFill>
                  <a:schemeClr val="dk1"/>
                </a:solidFill>
                <a:latin typeface="Montserrat"/>
                <a:ea typeface="Montserrat"/>
                <a:cs typeface="Montserrat"/>
                <a:sym typeface="Montserrat"/>
              </a:rPr>
              <a:t>Write a program that displays a question and answer options. Then the student is asked to enter a response and the result is displayed</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"Which tree is not coniferous: pine, cedar, spruce, maple".</a:t>
            </a:r>
            <a:endParaRPr i="1">
              <a:solidFill>
                <a:schemeClr val="dk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grpSp>
        <p:nvGrpSpPr>
          <p:cNvPr id="933" name="Google Shape;933;p92"/>
          <p:cNvGrpSpPr/>
          <p:nvPr/>
        </p:nvGrpSpPr>
        <p:grpSpPr>
          <a:xfrm>
            <a:off x="7814798" y="175164"/>
            <a:ext cx="1162236" cy="4798825"/>
            <a:chOff x="4572000" y="241250"/>
            <a:chExt cx="1263300" cy="4798825"/>
          </a:xfrm>
        </p:grpSpPr>
        <p:sp>
          <p:nvSpPr>
            <p:cNvPr id="934" name="Google Shape;934;p92"/>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2"/>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36" name="Google Shape;936;p92"/>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937" name="Google Shape;937;p9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3" name="Google Shape;943;p92"/>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944" name="Google Shape;944;p92"/>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945" name="Google Shape;945;p92"/>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946" name="Google Shape;946;p92"/>
          <p:cNvSpPr txBox="1"/>
          <p:nvPr/>
        </p:nvSpPr>
        <p:spPr>
          <a:xfrm>
            <a:off x="352725" y="1799375"/>
            <a:ext cx="6566700" cy="23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'Which tree is not coniferous: pine, cedar, spruce, maple'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answer = </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'Answer:'</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if</a:t>
            </a:r>
            <a:r>
              <a:rPr lang="en">
                <a:solidFill>
                  <a:schemeClr val="dk1"/>
                </a:solidFill>
                <a:highlight>
                  <a:srgbClr val="FFFFFE"/>
                </a:highlight>
                <a:latin typeface="Consolas"/>
                <a:ea typeface="Consolas"/>
                <a:cs typeface="Consolas"/>
                <a:sym typeface="Consolas"/>
              </a:rPr>
              <a:t> answer == </a:t>
            </a:r>
            <a:r>
              <a:rPr lang="en">
                <a:solidFill>
                  <a:srgbClr val="A31515"/>
                </a:solidFill>
                <a:highlight>
                  <a:srgbClr val="FFFFFE"/>
                </a:highlight>
                <a:latin typeface="Consolas"/>
                <a:ea typeface="Consolas"/>
                <a:cs typeface="Consolas"/>
                <a:sym typeface="Consolas"/>
              </a:rPr>
              <a:t>'maple'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t>
            </a: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'That’s right!'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else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t>
            </a: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'Incorrect answer'</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p:txBody>
      </p:sp>
      <p:sp>
        <p:nvSpPr>
          <p:cNvPr id="947" name="Google Shape;947;p92"/>
          <p:cNvSpPr txBox="1"/>
          <p:nvPr/>
        </p:nvSpPr>
        <p:spPr>
          <a:xfrm>
            <a:off x="286250" y="679050"/>
            <a:ext cx="7336500" cy="9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a:t>
            </a:r>
            <a:r>
              <a:rPr i="1" lang="en">
                <a:latin typeface="Montserrat Black"/>
                <a:ea typeface="Montserrat Black"/>
                <a:cs typeface="Montserrat Black"/>
                <a:sym typeface="Montserrat Black"/>
              </a:rPr>
              <a:t>. </a:t>
            </a:r>
            <a:r>
              <a:rPr lang="en">
                <a:solidFill>
                  <a:schemeClr val="dk1"/>
                </a:solidFill>
                <a:latin typeface="Montserrat"/>
                <a:ea typeface="Montserrat"/>
                <a:cs typeface="Montserrat"/>
                <a:sym typeface="Montserrat"/>
              </a:rPr>
              <a:t>Write a program that displays a question and answer options. Then the student is asked to enter a response and the result is displayed</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"Which tree is not coniferous: pine, cedar, spruce, maple".</a:t>
            </a:r>
            <a:endParaRPr i="1">
              <a:solidFill>
                <a:schemeClr val="dk1"/>
              </a:solidFill>
              <a:latin typeface="Montserrat"/>
              <a:ea typeface="Montserrat"/>
              <a:cs typeface="Montserrat"/>
              <a:sym typeface="Montserrat"/>
            </a:endParaRPr>
          </a:p>
        </p:txBody>
      </p:sp>
      <p:pic>
        <p:nvPicPr>
          <p:cNvPr id="948" name="Google Shape;948;p92"/>
          <p:cNvPicPr preferRelativeResize="0"/>
          <p:nvPr/>
        </p:nvPicPr>
        <p:blipFill>
          <a:blip r:embed="rId5">
            <a:alphaModFix/>
          </a:blip>
          <a:stretch>
            <a:fillRect/>
          </a:stretch>
        </p:blipFill>
        <p:spPr>
          <a:xfrm>
            <a:off x="3459852" y="2755177"/>
            <a:ext cx="4152696" cy="1702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grpSp>
        <p:nvGrpSpPr>
          <p:cNvPr id="953" name="Google Shape;953;p93"/>
          <p:cNvGrpSpPr/>
          <p:nvPr/>
        </p:nvGrpSpPr>
        <p:grpSpPr>
          <a:xfrm>
            <a:off x="7814798" y="175164"/>
            <a:ext cx="1162236" cy="4798825"/>
            <a:chOff x="4572000" y="241250"/>
            <a:chExt cx="1263300" cy="4798825"/>
          </a:xfrm>
        </p:grpSpPr>
        <p:sp>
          <p:nvSpPr>
            <p:cNvPr id="954" name="Google Shape;954;p93"/>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3"/>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6" name="Google Shape;956;p93"/>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957" name="Google Shape;957;p9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9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3" name="Google Shape;963;p93"/>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964" name="Google Shape;964;p93"/>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965" name="Google Shape;965;p93"/>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966" name="Google Shape;966;p93"/>
          <p:cNvSpPr txBox="1"/>
          <p:nvPr/>
        </p:nvSpPr>
        <p:spPr>
          <a:xfrm>
            <a:off x="263825" y="600625"/>
            <a:ext cx="73365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latin typeface="Montserrat Black"/>
                <a:ea typeface="Montserrat Black"/>
                <a:cs typeface="Montserrat Black"/>
                <a:sym typeface="Montserrat Black"/>
              </a:rPr>
              <a:t>The task.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i="1">
              <a:latin typeface="Montserrat Black"/>
              <a:ea typeface="Montserrat Black"/>
              <a:cs typeface="Montserrat Black"/>
              <a:sym typeface="Montserrat Black"/>
            </a:endParaRPr>
          </a:p>
        </p:txBody>
      </p:sp>
      <p:sp>
        <p:nvSpPr>
          <p:cNvPr id="967" name="Google Shape;967;p93"/>
          <p:cNvSpPr txBox="1"/>
          <p:nvPr/>
        </p:nvSpPr>
        <p:spPr>
          <a:xfrm>
            <a:off x="347375" y="4424525"/>
            <a:ext cx="55266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a:ea typeface="Montserrat"/>
                <a:cs typeface="Montserrat"/>
                <a:sym typeface="Montserrat"/>
              </a:rPr>
              <a:t>How will this program work?</a:t>
            </a:r>
            <a:endParaRPr i="1">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grpSp>
        <p:nvGrpSpPr>
          <p:cNvPr id="972" name="Google Shape;972;p94"/>
          <p:cNvGrpSpPr/>
          <p:nvPr/>
        </p:nvGrpSpPr>
        <p:grpSpPr>
          <a:xfrm>
            <a:off x="7814798" y="175164"/>
            <a:ext cx="1162236" cy="4798825"/>
            <a:chOff x="4572000" y="241250"/>
            <a:chExt cx="1263300" cy="4798825"/>
          </a:xfrm>
        </p:grpSpPr>
        <p:sp>
          <p:nvSpPr>
            <p:cNvPr id="973" name="Google Shape;973;p94"/>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4"/>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5" name="Google Shape;975;p94"/>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976" name="Google Shape;976;p9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 name="Google Shape;982;p94"/>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983" name="Google Shape;983;p94"/>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984" name="Google Shape;984;p94"/>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985" name="Google Shape;985;p94"/>
          <p:cNvSpPr/>
          <p:nvPr/>
        </p:nvSpPr>
        <p:spPr>
          <a:xfrm>
            <a:off x="2721188" y="2158275"/>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Question output</a:t>
            </a:r>
            <a:endParaRPr sz="1200"/>
          </a:p>
        </p:txBody>
      </p:sp>
      <p:sp>
        <p:nvSpPr>
          <p:cNvPr id="986" name="Google Shape;986;p94"/>
          <p:cNvSpPr/>
          <p:nvPr/>
        </p:nvSpPr>
        <p:spPr>
          <a:xfrm>
            <a:off x="2683613" y="3593100"/>
            <a:ext cx="2208250" cy="278425"/>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987" name="Google Shape;987;p94"/>
          <p:cNvSpPr/>
          <p:nvPr/>
        </p:nvSpPr>
        <p:spPr>
          <a:xfrm>
            <a:off x="3761450" y="4405500"/>
            <a:ext cx="52500" cy="52500"/>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4"/>
          <p:cNvSpPr txBox="1"/>
          <p:nvPr/>
        </p:nvSpPr>
        <p:spPr>
          <a:xfrm>
            <a:off x="3814050" y="3367925"/>
            <a:ext cx="516300" cy="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Yes</a:t>
            </a:r>
            <a:endParaRPr i="1" sz="1200"/>
          </a:p>
        </p:txBody>
      </p:sp>
      <p:sp>
        <p:nvSpPr>
          <p:cNvPr id="989" name="Google Shape;989;p94"/>
          <p:cNvSpPr txBox="1"/>
          <p:nvPr/>
        </p:nvSpPr>
        <p:spPr>
          <a:xfrm>
            <a:off x="4854263" y="2897663"/>
            <a:ext cx="5163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No</a:t>
            </a:r>
            <a:endParaRPr i="1" sz="1200"/>
          </a:p>
        </p:txBody>
      </p:sp>
      <p:cxnSp>
        <p:nvCxnSpPr>
          <p:cNvPr id="990" name="Google Shape;990;p94"/>
          <p:cNvCxnSpPr>
            <a:stCxn id="985" idx="1"/>
          </p:cNvCxnSpPr>
          <p:nvPr/>
        </p:nvCxnSpPr>
        <p:spPr>
          <a:xfrm rot="10800000">
            <a:off x="3787725" y="1989375"/>
            <a:ext cx="0" cy="168900"/>
          </a:xfrm>
          <a:prstGeom prst="straightConnector1">
            <a:avLst/>
          </a:prstGeom>
          <a:noFill/>
          <a:ln cap="flat" cmpd="sng" w="9525">
            <a:solidFill>
              <a:srgbClr val="434343"/>
            </a:solidFill>
            <a:prstDash val="dash"/>
            <a:round/>
            <a:headEnd len="med" w="med" type="none"/>
            <a:tailEnd len="med" w="med" type="none"/>
          </a:ln>
        </p:spPr>
      </p:cxnSp>
      <p:cxnSp>
        <p:nvCxnSpPr>
          <p:cNvPr id="991" name="Google Shape;991;p94"/>
          <p:cNvCxnSpPr>
            <a:stCxn id="985" idx="4"/>
            <a:endCxn id="992" idx="1"/>
          </p:cNvCxnSpPr>
          <p:nvPr/>
        </p:nvCxnSpPr>
        <p:spPr>
          <a:xfrm>
            <a:off x="3787725" y="2377275"/>
            <a:ext cx="0" cy="204000"/>
          </a:xfrm>
          <a:prstGeom prst="straightConnector1">
            <a:avLst/>
          </a:prstGeom>
          <a:noFill/>
          <a:ln cap="flat" cmpd="sng" w="9525">
            <a:solidFill>
              <a:srgbClr val="434343"/>
            </a:solidFill>
            <a:prstDash val="solid"/>
            <a:round/>
            <a:headEnd len="med" w="med" type="none"/>
            <a:tailEnd len="med" w="med" type="triangle"/>
          </a:ln>
        </p:spPr>
      </p:cxnSp>
      <p:sp>
        <p:nvSpPr>
          <p:cNvPr id="993" name="Google Shape;993;p94"/>
          <p:cNvSpPr/>
          <p:nvPr/>
        </p:nvSpPr>
        <p:spPr>
          <a:xfrm>
            <a:off x="2646025" y="2994750"/>
            <a:ext cx="2283425" cy="367025"/>
          </a:xfrm>
          <a:prstGeom prst="flowChartDecision">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Answer other than 12?</a:t>
            </a:r>
            <a:endParaRPr sz="1200"/>
          </a:p>
        </p:txBody>
      </p:sp>
      <p:sp>
        <p:nvSpPr>
          <p:cNvPr id="992" name="Google Shape;992;p94"/>
          <p:cNvSpPr/>
          <p:nvPr/>
        </p:nvSpPr>
        <p:spPr>
          <a:xfrm>
            <a:off x="2721188" y="2581325"/>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Answer input</a:t>
            </a:r>
            <a:endParaRPr sz="1200"/>
          </a:p>
        </p:txBody>
      </p:sp>
      <p:cxnSp>
        <p:nvCxnSpPr>
          <p:cNvPr id="994" name="Google Shape;994;p94"/>
          <p:cNvCxnSpPr>
            <a:stCxn id="992" idx="4"/>
            <a:endCxn id="993" idx="0"/>
          </p:cNvCxnSpPr>
          <p:nvPr/>
        </p:nvCxnSpPr>
        <p:spPr>
          <a:xfrm>
            <a:off x="3787725" y="2800325"/>
            <a:ext cx="0" cy="194400"/>
          </a:xfrm>
          <a:prstGeom prst="straightConnector1">
            <a:avLst/>
          </a:prstGeom>
          <a:noFill/>
          <a:ln cap="flat" cmpd="sng" w="9525">
            <a:solidFill>
              <a:srgbClr val="434343"/>
            </a:solidFill>
            <a:prstDash val="solid"/>
            <a:round/>
            <a:headEnd len="med" w="med" type="none"/>
            <a:tailEnd len="med" w="med" type="triangle"/>
          </a:ln>
        </p:spPr>
      </p:cxnSp>
      <p:sp>
        <p:nvSpPr>
          <p:cNvPr id="995" name="Google Shape;995;p94"/>
          <p:cNvSpPr/>
          <p:nvPr/>
        </p:nvSpPr>
        <p:spPr>
          <a:xfrm>
            <a:off x="2721175" y="3979238"/>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Answer input</a:t>
            </a:r>
            <a:endParaRPr sz="1200"/>
          </a:p>
        </p:txBody>
      </p:sp>
      <p:sp>
        <p:nvSpPr>
          <p:cNvPr id="996" name="Google Shape;996;p94"/>
          <p:cNvSpPr txBox="1"/>
          <p:nvPr/>
        </p:nvSpPr>
        <p:spPr>
          <a:xfrm>
            <a:off x="2988001" y="3622800"/>
            <a:ext cx="1818300" cy="2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“Try again!”</a:t>
            </a:r>
            <a:endParaRPr sz="1200"/>
          </a:p>
        </p:txBody>
      </p:sp>
      <p:sp>
        <p:nvSpPr>
          <p:cNvPr id="997" name="Google Shape;997;p94"/>
          <p:cNvSpPr/>
          <p:nvPr/>
        </p:nvSpPr>
        <p:spPr>
          <a:xfrm>
            <a:off x="2701975" y="4584413"/>
            <a:ext cx="2208250" cy="278425"/>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998" name="Google Shape;998;p94"/>
          <p:cNvSpPr txBox="1"/>
          <p:nvPr/>
        </p:nvSpPr>
        <p:spPr>
          <a:xfrm>
            <a:off x="2969600" y="4584425"/>
            <a:ext cx="1818300" cy="2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“That’s right!”</a:t>
            </a:r>
            <a:endParaRPr sz="1200"/>
          </a:p>
        </p:txBody>
      </p:sp>
      <p:cxnSp>
        <p:nvCxnSpPr>
          <p:cNvPr id="999" name="Google Shape;999;p94"/>
          <p:cNvCxnSpPr>
            <a:stCxn id="993" idx="3"/>
            <a:endCxn id="987" idx="6"/>
          </p:cNvCxnSpPr>
          <p:nvPr/>
        </p:nvCxnSpPr>
        <p:spPr>
          <a:xfrm flipH="1">
            <a:off x="3814050" y="3178262"/>
            <a:ext cx="1115400" cy="1253400"/>
          </a:xfrm>
          <a:prstGeom prst="bentConnector3">
            <a:avLst>
              <a:gd fmla="val -21349" name="adj1"/>
            </a:avLst>
          </a:prstGeom>
          <a:noFill/>
          <a:ln cap="flat" cmpd="sng" w="9525">
            <a:solidFill>
              <a:srgbClr val="434343"/>
            </a:solidFill>
            <a:prstDash val="solid"/>
            <a:round/>
            <a:headEnd len="med" w="med" type="none"/>
            <a:tailEnd len="med" w="med" type="none"/>
          </a:ln>
        </p:spPr>
      </p:cxnSp>
      <p:cxnSp>
        <p:nvCxnSpPr>
          <p:cNvPr id="1000" name="Google Shape;1000;p94"/>
          <p:cNvCxnSpPr>
            <a:stCxn id="998" idx="0"/>
            <a:endCxn id="987" idx="4"/>
          </p:cNvCxnSpPr>
          <p:nvPr/>
        </p:nvCxnSpPr>
        <p:spPr>
          <a:xfrm rot="10800000">
            <a:off x="3787850" y="4458125"/>
            <a:ext cx="90900" cy="126300"/>
          </a:xfrm>
          <a:prstGeom prst="straightConnector1">
            <a:avLst/>
          </a:prstGeom>
          <a:noFill/>
          <a:ln cap="flat" cmpd="sng" w="9525">
            <a:solidFill>
              <a:srgbClr val="434343"/>
            </a:solidFill>
            <a:prstDash val="solid"/>
            <a:round/>
            <a:headEnd len="med" w="med" type="triangle"/>
            <a:tailEnd len="med" w="med" type="none"/>
          </a:ln>
        </p:spPr>
      </p:cxnSp>
      <p:cxnSp>
        <p:nvCxnSpPr>
          <p:cNvPr id="1001" name="Google Shape;1001;p94"/>
          <p:cNvCxnSpPr>
            <a:stCxn id="995" idx="2"/>
            <a:endCxn id="993" idx="1"/>
          </p:cNvCxnSpPr>
          <p:nvPr/>
        </p:nvCxnSpPr>
        <p:spPr>
          <a:xfrm rot="10800000">
            <a:off x="2645883" y="3178238"/>
            <a:ext cx="288600" cy="910500"/>
          </a:xfrm>
          <a:prstGeom prst="bentConnector3">
            <a:avLst>
              <a:gd fmla="val 213144" name="adj1"/>
            </a:avLst>
          </a:prstGeom>
          <a:noFill/>
          <a:ln cap="flat" cmpd="sng" w="9525">
            <a:solidFill>
              <a:srgbClr val="434343"/>
            </a:solidFill>
            <a:prstDash val="solid"/>
            <a:round/>
            <a:headEnd len="med" w="med" type="none"/>
            <a:tailEnd len="med" w="med" type="triangle"/>
          </a:ln>
        </p:spPr>
      </p:cxnSp>
      <p:cxnSp>
        <p:nvCxnSpPr>
          <p:cNvPr id="1002" name="Google Shape;1002;p94"/>
          <p:cNvCxnSpPr>
            <a:stCxn id="993" idx="2"/>
            <a:endCxn id="986" idx="1"/>
          </p:cNvCxnSpPr>
          <p:nvPr/>
        </p:nvCxnSpPr>
        <p:spPr>
          <a:xfrm>
            <a:off x="3787738" y="3361775"/>
            <a:ext cx="0" cy="231300"/>
          </a:xfrm>
          <a:prstGeom prst="straightConnector1">
            <a:avLst/>
          </a:prstGeom>
          <a:noFill/>
          <a:ln cap="flat" cmpd="sng" w="9525">
            <a:solidFill>
              <a:srgbClr val="434343"/>
            </a:solidFill>
            <a:prstDash val="solid"/>
            <a:round/>
            <a:headEnd len="med" w="med" type="none"/>
            <a:tailEnd len="med" w="med" type="triangle"/>
          </a:ln>
        </p:spPr>
      </p:cxnSp>
      <p:cxnSp>
        <p:nvCxnSpPr>
          <p:cNvPr id="1003" name="Google Shape;1003;p94"/>
          <p:cNvCxnSpPr>
            <a:stCxn id="986" idx="4"/>
            <a:endCxn id="995" idx="1"/>
          </p:cNvCxnSpPr>
          <p:nvPr/>
        </p:nvCxnSpPr>
        <p:spPr>
          <a:xfrm>
            <a:off x="3787738" y="3871525"/>
            <a:ext cx="0" cy="107700"/>
          </a:xfrm>
          <a:prstGeom prst="straightConnector1">
            <a:avLst/>
          </a:prstGeom>
          <a:noFill/>
          <a:ln cap="flat" cmpd="sng" w="9525">
            <a:solidFill>
              <a:srgbClr val="434343"/>
            </a:solidFill>
            <a:prstDash val="solid"/>
            <a:round/>
            <a:headEnd len="med" w="med" type="none"/>
            <a:tailEnd len="med" w="med" type="triangle"/>
          </a:ln>
        </p:spPr>
      </p:cxnSp>
      <p:cxnSp>
        <p:nvCxnSpPr>
          <p:cNvPr id="1004" name="Google Shape;1004;p94"/>
          <p:cNvCxnSpPr/>
          <p:nvPr/>
        </p:nvCxnSpPr>
        <p:spPr>
          <a:xfrm rot="10800000">
            <a:off x="3787700" y="4883875"/>
            <a:ext cx="0" cy="168900"/>
          </a:xfrm>
          <a:prstGeom prst="straightConnector1">
            <a:avLst/>
          </a:prstGeom>
          <a:noFill/>
          <a:ln cap="flat" cmpd="sng" w="9525">
            <a:solidFill>
              <a:srgbClr val="434343"/>
            </a:solidFill>
            <a:prstDash val="dash"/>
            <a:round/>
            <a:headEnd len="med" w="med" type="none"/>
            <a:tailEnd len="med" w="med" type="none"/>
          </a:ln>
        </p:spPr>
      </p:cxnSp>
      <p:sp>
        <p:nvSpPr>
          <p:cNvPr id="1005" name="Google Shape;1005;p94"/>
          <p:cNvSpPr txBox="1"/>
          <p:nvPr/>
        </p:nvSpPr>
        <p:spPr>
          <a:xfrm>
            <a:off x="228900" y="680675"/>
            <a:ext cx="7336500" cy="13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a:solidFill>
                <a:schemeClr val="dk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9"/>
          <p:cNvSpPr txBox="1"/>
          <p:nvPr/>
        </p:nvSpPr>
        <p:spPr>
          <a:xfrm>
            <a:off x="360000" y="175175"/>
            <a:ext cx="70653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solidFill>
                  <a:schemeClr val="dk1"/>
                </a:solidFill>
                <a:highlight>
                  <a:schemeClr val="lt1"/>
                </a:highlight>
                <a:latin typeface="Montserrat ExtraBold"/>
                <a:ea typeface="Montserrat ExtraBold"/>
                <a:cs typeface="Montserrat ExtraBold"/>
                <a:sym typeface="Montserrat ExtraBold"/>
              </a:rPr>
              <a:t>Congratulations on starting work at ProTeam!</a:t>
            </a:r>
            <a:endParaRPr sz="30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grpSp>
        <p:nvGrpSpPr>
          <p:cNvPr id="290" name="Google Shape;290;p59"/>
          <p:cNvGrpSpPr/>
          <p:nvPr/>
        </p:nvGrpSpPr>
        <p:grpSpPr>
          <a:xfrm>
            <a:off x="7814798" y="175164"/>
            <a:ext cx="1162236" cy="4798825"/>
            <a:chOff x="4572000" y="241250"/>
            <a:chExt cx="1263300" cy="4798825"/>
          </a:xfrm>
        </p:grpSpPr>
        <p:sp>
          <p:nvSpPr>
            <p:cNvPr id="291" name="Google Shape;291;p59"/>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9"/>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59"/>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Working at an</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IT company</a:t>
            </a:r>
            <a:endParaRPr b="1" sz="1800">
              <a:solidFill>
                <a:schemeClr val="lt1"/>
              </a:solidFill>
              <a:latin typeface="Montserrat"/>
              <a:ea typeface="Montserrat"/>
              <a:cs typeface="Montserrat"/>
              <a:sym typeface="Montserrat"/>
            </a:endParaRPr>
          </a:p>
        </p:txBody>
      </p:sp>
      <p:pic>
        <p:nvPicPr>
          <p:cNvPr id="294" name="Google Shape;294;p59"/>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295" name="Google Shape;295;p5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59"/>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00" name="Google Shape;300;p59"/>
          <p:cNvSpPr txBox="1"/>
          <p:nvPr/>
        </p:nvSpPr>
        <p:spPr>
          <a:xfrm>
            <a:off x="333100" y="1228600"/>
            <a:ext cx="5925000" cy="24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My name is Cole and I am a </a:t>
            </a:r>
            <a:r>
              <a:rPr i="1" lang="en" sz="1800">
                <a:latin typeface="Montserrat"/>
                <a:ea typeface="Montserrat"/>
                <a:cs typeface="Montserrat"/>
                <a:sym typeface="Montserrat"/>
              </a:rPr>
              <a:t>senior python developer</a:t>
            </a:r>
            <a:r>
              <a:rPr lang="en" sz="1800">
                <a:latin typeface="Montserrat"/>
                <a:ea typeface="Montserrat"/>
                <a:cs typeface="Montserrat"/>
                <a:sym typeface="Montserrat"/>
              </a:rPr>
              <a:t> </a:t>
            </a:r>
            <a:r>
              <a:rPr lang="en" sz="1800">
                <a:solidFill>
                  <a:schemeClr val="dk1"/>
                </a:solidFill>
                <a:latin typeface="Montserrat"/>
                <a:ea typeface="Montserrat"/>
                <a:cs typeface="Montserrat"/>
                <a:sym typeface="Montserrat"/>
              </a:rPr>
              <a:t>at ProTeam.</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I do the following</a:t>
            </a:r>
            <a:r>
              <a:rPr lang="en" sz="1800">
                <a:latin typeface="Montserrat"/>
                <a:ea typeface="Montserrat"/>
                <a:cs typeface="Montserrat"/>
                <a:sym typeface="Montserrat"/>
              </a:rPr>
              <a: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software and application development</a:t>
            </a:r>
            <a:endParaRPr sz="1800">
              <a:latin typeface="Montserrat"/>
              <a:ea typeface="Montserrat"/>
              <a:cs typeface="Montserrat"/>
              <a:sym typeface="Montserrat"/>
            </a:endParaRPr>
          </a:p>
          <a:p>
            <a:pPr indent="0" lvl="0" marL="457200" rtl="0" algn="l">
              <a:spcBef>
                <a:spcPts val="0"/>
              </a:spcBef>
              <a:spcAft>
                <a:spcPts val="0"/>
              </a:spcAft>
              <a:buNone/>
            </a:pPr>
            <a:r>
              <a:rPr lang="en" sz="1800">
                <a:latin typeface="Montserrat"/>
                <a:ea typeface="Montserrat"/>
                <a:cs typeface="Montserrat"/>
                <a:sym typeface="Montserrat"/>
              </a:rPr>
              <a:t>in Python;</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assess the quality of programs written by others;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assist interns.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latin typeface="Montserrat"/>
                <a:ea typeface="Montserrat"/>
                <a:cs typeface="Montserrat"/>
                <a:sym typeface="Montserrat"/>
              </a:rPr>
              <a:t>We hope you will quickly feel at ease in the team</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and be able to show what great developers you are!</a:t>
            </a:r>
            <a:endParaRPr sz="1800">
              <a:latin typeface="Montserrat"/>
              <a:ea typeface="Montserrat"/>
              <a:cs typeface="Montserrat"/>
              <a:sym typeface="Montserrat"/>
            </a:endParaRPr>
          </a:p>
        </p:txBody>
      </p:sp>
      <p:sp>
        <p:nvSpPr>
          <p:cNvPr id="301" name="Google Shape;301;p59"/>
          <p:cNvSpPr txBox="1"/>
          <p:nvPr/>
        </p:nvSpPr>
        <p:spPr>
          <a:xfrm>
            <a:off x="6025125" y="4467475"/>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1"/>
                </a:solidFill>
                <a:latin typeface="Montserrat"/>
                <a:ea typeface="Montserrat"/>
                <a:cs typeface="Montserrat"/>
                <a:sym typeface="Montserrat"/>
              </a:rPr>
              <a:t>Cole</a:t>
            </a:r>
            <a:r>
              <a:rPr i="1" lang="en" sz="1100">
                <a:latin typeface="Montserrat"/>
                <a:ea typeface="Montserrat"/>
                <a:cs typeface="Montserrat"/>
                <a:sym typeface="Montserrat"/>
              </a:rPr>
              <a:t>, </a:t>
            </a:r>
            <a:endParaRPr i="1" sz="1100">
              <a:latin typeface="Montserrat"/>
              <a:ea typeface="Montserrat"/>
              <a:cs typeface="Montserrat"/>
              <a:sym typeface="Montserrat"/>
            </a:endParaRPr>
          </a:p>
          <a:p>
            <a:pPr indent="0" lvl="0" marL="0" rtl="0" algn="ctr">
              <a:spcBef>
                <a:spcPts val="0"/>
              </a:spcBef>
              <a:spcAft>
                <a:spcPts val="0"/>
              </a:spcAft>
              <a:buNone/>
            </a:pPr>
            <a:r>
              <a:rPr i="1" lang="en" sz="900">
                <a:latin typeface="Montserrat"/>
                <a:ea typeface="Montserrat"/>
                <a:cs typeface="Montserrat"/>
                <a:sym typeface="Montserrat"/>
              </a:rPr>
              <a:t>senior developer</a:t>
            </a:r>
            <a:endParaRPr i="1" sz="900">
              <a:latin typeface="Montserrat"/>
              <a:ea typeface="Montserrat"/>
              <a:cs typeface="Montserrat"/>
              <a:sym typeface="Montserrat"/>
            </a:endParaRPr>
          </a:p>
        </p:txBody>
      </p:sp>
      <p:pic>
        <p:nvPicPr>
          <p:cNvPr id="302" name="Google Shape;302;p59"/>
          <p:cNvPicPr preferRelativeResize="0"/>
          <p:nvPr/>
        </p:nvPicPr>
        <p:blipFill rotWithShape="1">
          <a:blip r:embed="rId5">
            <a:alphaModFix/>
          </a:blip>
          <a:srcRect b="70656" l="3410" r="66510" t="1981"/>
          <a:stretch/>
        </p:blipFill>
        <p:spPr>
          <a:xfrm>
            <a:off x="6106599" y="2717075"/>
            <a:ext cx="1475445" cy="1760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grpSp>
        <p:nvGrpSpPr>
          <p:cNvPr id="1010" name="Google Shape;1010;p95"/>
          <p:cNvGrpSpPr/>
          <p:nvPr/>
        </p:nvGrpSpPr>
        <p:grpSpPr>
          <a:xfrm>
            <a:off x="7814798" y="175164"/>
            <a:ext cx="1162236" cy="4798825"/>
            <a:chOff x="4572000" y="241250"/>
            <a:chExt cx="1263300" cy="4798825"/>
          </a:xfrm>
        </p:grpSpPr>
        <p:sp>
          <p:nvSpPr>
            <p:cNvPr id="1011" name="Google Shape;1011;p95"/>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5"/>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13" name="Google Shape;1013;p95"/>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014" name="Google Shape;1014;p95"/>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5"/>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0" name="Google Shape;1020;p95"/>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021" name="Google Shape;1021;p95"/>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1022" name="Google Shape;1022;p95"/>
          <p:cNvSpPr txBox="1"/>
          <p:nvPr/>
        </p:nvSpPr>
        <p:spPr>
          <a:xfrm>
            <a:off x="352725" y="989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1023" name="Google Shape;1023;p95"/>
          <p:cNvSpPr txBox="1"/>
          <p:nvPr/>
        </p:nvSpPr>
        <p:spPr>
          <a:xfrm>
            <a:off x="276600" y="2013650"/>
            <a:ext cx="5422800" cy="25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We will need the following:</a:t>
            </a:r>
            <a:endParaRPr>
              <a:solidFill>
                <a:schemeClr val="dk1"/>
              </a:solidFill>
              <a:latin typeface="Montserrat"/>
              <a:ea typeface="Montserrat"/>
              <a:cs typeface="Montserrat"/>
              <a:sym typeface="Montserrat"/>
            </a:endParaRPr>
          </a:p>
          <a:p>
            <a:pPr indent="-317500" lvl="0" marL="457200" rtl="0" algn="l">
              <a:spcBef>
                <a:spcPts val="100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Data input-output — </a:t>
            </a:r>
            <a:endParaRPr>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the </a:t>
            </a:r>
            <a:r>
              <a:rPr lang="en">
                <a:solidFill>
                  <a:srgbClr val="1C00CF"/>
                </a:solidFill>
                <a:latin typeface="Consolas"/>
                <a:ea typeface="Consolas"/>
                <a:cs typeface="Consolas"/>
                <a:sym typeface="Consolas"/>
              </a:rPr>
              <a:t>print</a:t>
            </a:r>
            <a:r>
              <a:rPr lang="en">
                <a:solidFill>
                  <a:schemeClr val="dk1"/>
                </a:solidFill>
                <a:latin typeface="Consolas"/>
                <a:ea typeface="Consolas"/>
                <a:cs typeface="Consolas"/>
                <a:sym typeface="Consolas"/>
              </a:rPr>
              <a:t>()</a:t>
            </a:r>
            <a:r>
              <a:rPr lang="en">
                <a:solidFill>
                  <a:schemeClr val="dk1"/>
                </a:solidFill>
                <a:latin typeface="Montserrat"/>
                <a:ea typeface="Montserrat"/>
                <a:cs typeface="Montserrat"/>
                <a:sym typeface="Montserrat"/>
              </a:rPr>
              <a:t> and </a:t>
            </a:r>
            <a:r>
              <a:rPr lang="en">
                <a:solidFill>
                  <a:srgbClr val="1C00CF"/>
                </a:solidFill>
                <a:latin typeface="Consolas"/>
                <a:ea typeface="Consolas"/>
                <a:cs typeface="Consolas"/>
                <a:sym typeface="Consolas"/>
              </a:rPr>
              <a:t>input</a:t>
            </a:r>
            <a:r>
              <a:rPr lang="en">
                <a:solidFill>
                  <a:schemeClr val="dk1"/>
                </a:solidFill>
                <a:latin typeface="Consolas"/>
                <a:ea typeface="Consolas"/>
                <a:cs typeface="Consolas"/>
                <a:sym typeface="Consolas"/>
              </a:rPr>
              <a:t>() </a:t>
            </a:r>
            <a:r>
              <a:rPr lang="en">
                <a:solidFill>
                  <a:schemeClr val="dk1"/>
                </a:solidFill>
                <a:latin typeface="Montserrat"/>
                <a:ea typeface="Montserrat"/>
                <a:cs typeface="Montserrat"/>
                <a:sym typeface="Montserrat"/>
              </a:rPr>
              <a:t>functions.</a:t>
            </a:r>
            <a:endParaRPr>
              <a:latin typeface="Montserrat"/>
              <a:ea typeface="Montserrat"/>
              <a:cs typeface="Montserrat"/>
              <a:sym typeface="Montserrat"/>
            </a:endParaRPr>
          </a:p>
          <a:p>
            <a:pPr indent="-317500" lvl="0" marL="457200" rtl="0" algn="l">
              <a:spcBef>
                <a:spcPts val="1000"/>
              </a:spcBef>
              <a:spcAft>
                <a:spcPts val="0"/>
              </a:spcAft>
              <a:buSzPts val="1400"/>
              <a:buFont typeface="Montserrat"/>
              <a:buChar char="●"/>
            </a:pPr>
            <a:r>
              <a:rPr lang="en">
                <a:latin typeface="Montserrat"/>
                <a:ea typeface="Montserrat"/>
                <a:cs typeface="Montserrat"/>
                <a:sym typeface="Montserrat"/>
              </a:rPr>
              <a:t>To transition to the integer data type</a:t>
            </a:r>
            <a:r>
              <a:rPr lang="en">
                <a:latin typeface="Montserrat"/>
                <a:ea typeface="Montserrat"/>
                <a:cs typeface="Montserrat"/>
                <a:sym typeface="Montserrat"/>
              </a:rPr>
              <a:t> — the </a:t>
            </a:r>
            <a:r>
              <a:rPr lang="en">
                <a:solidFill>
                  <a:srgbClr val="1C00CF"/>
                </a:solidFill>
                <a:latin typeface="Consolas"/>
                <a:ea typeface="Consolas"/>
                <a:cs typeface="Consolas"/>
                <a:sym typeface="Consolas"/>
              </a:rPr>
              <a:t>int</a:t>
            </a:r>
            <a:r>
              <a:rPr lang="en">
                <a:latin typeface="Consolas"/>
                <a:ea typeface="Consolas"/>
                <a:cs typeface="Consolas"/>
                <a:sym typeface="Consolas"/>
              </a:rPr>
              <a:t>() </a:t>
            </a:r>
            <a:r>
              <a:rPr lang="en">
                <a:solidFill>
                  <a:schemeClr val="dk1"/>
                </a:solidFill>
                <a:latin typeface="Montserrat"/>
                <a:ea typeface="Montserrat"/>
                <a:cs typeface="Montserrat"/>
                <a:sym typeface="Montserrat"/>
              </a:rPr>
              <a:t>function</a:t>
            </a:r>
            <a:r>
              <a:rPr lang="en">
                <a:latin typeface="Montserrat"/>
                <a:ea typeface="Montserrat"/>
                <a:cs typeface="Montserrat"/>
                <a:sym typeface="Montserrat"/>
              </a:rPr>
              <a:t>.</a:t>
            </a:r>
            <a:endParaRPr>
              <a:latin typeface="Montserrat"/>
              <a:ea typeface="Montserrat"/>
              <a:cs typeface="Montserrat"/>
              <a:sym typeface="Montserrat"/>
            </a:endParaRPr>
          </a:p>
          <a:p>
            <a:pPr indent="-317500" lvl="0" marL="457200" rtl="0" algn="l">
              <a:spcBef>
                <a:spcPts val="1000"/>
              </a:spcBef>
              <a:spcAft>
                <a:spcPts val="0"/>
              </a:spcAft>
              <a:buSzPts val="1400"/>
              <a:buFont typeface="Montserrat"/>
              <a:buChar char="●"/>
            </a:pPr>
            <a:r>
              <a:rPr lang="en">
                <a:latin typeface="Montserrat"/>
                <a:ea typeface="Montserrat"/>
                <a:cs typeface="Montserrat"/>
                <a:sym typeface="Montserrat"/>
              </a:rPr>
              <a:t>To r</a:t>
            </a:r>
            <a:r>
              <a:rPr lang="en">
                <a:latin typeface="Montserrat"/>
                <a:ea typeface="Montserrat"/>
                <a:cs typeface="Montserrat"/>
                <a:sym typeface="Montserrat"/>
              </a:rPr>
              <a:t>epeat the steps until the correct answer is given</a:t>
            </a:r>
            <a:r>
              <a:rPr lang="en">
                <a:latin typeface="Montserrat"/>
                <a:ea typeface="Montserrat"/>
                <a:cs typeface="Montserrat"/>
                <a:sym typeface="Montserrat"/>
              </a:rPr>
              <a:t> — the </a:t>
            </a:r>
            <a:r>
              <a:rPr lang="en">
                <a:solidFill>
                  <a:srgbClr val="1C00CF"/>
                </a:solidFill>
                <a:latin typeface="Consolas"/>
                <a:ea typeface="Consolas"/>
                <a:cs typeface="Consolas"/>
                <a:sym typeface="Consolas"/>
              </a:rPr>
              <a:t>while</a:t>
            </a:r>
            <a:r>
              <a:rPr lang="en">
                <a:latin typeface="Montserrat"/>
                <a:ea typeface="Montserrat"/>
                <a:cs typeface="Montserrat"/>
                <a:sym typeface="Montserrat"/>
              </a:rPr>
              <a:t> loop.</a:t>
            </a:r>
            <a:endParaRPr>
              <a:solidFill>
                <a:srgbClr val="1C00CF"/>
              </a:solidFill>
              <a:latin typeface="Consolas"/>
              <a:ea typeface="Consolas"/>
              <a:cs typeface="Consolas"/>
              <a:sym typeface="Consolas"/>
            </a:endParaRPr>
          </a:p>
        </p:txBody>
      </p:sp>
      <p:sp>
        <p:nvSpPr>
          <p:cNvPr id="1024" name="Google Shape;1024;p95"/>
          <p:cNvSpPr txBox="1"/>
          <p:nvPr/>
        </p:nvSpPr>
        <p:spPr>
          <a:xfrm>
            <a:off x="263825" y="600625"/>
            <a:ext cx="7336500" cy="14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pSp>
        <p:nvGrpSpPr>
          <p:cNvPr id="1029" name="Google Shape;1029;p96"/>
          <p:cNvGrpSpPr/>
          <p:nvPr/>
        </p:nvGrpSpPr>
        <p:grpSpPr>
          <a:xfrm>
            <a:off x="7814798" y="175164"/>
            <a:ext cx="1162236" cy="4798825"/>
            <a:chOff x="4572000" y="241250"/>
            <a:chExt cx="1263300" cy="4798825"/>
          </a:xfrm>
        </p:grpSpPr>
        <p:sp>
          <p:nvSpPr>
            <p:cNvPr id="1030" name="Google Shape;1030;p9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2" name="Google Shape;1032;p9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033" name="Google Shape;1033;p9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9" name="Google Shape;1039;p9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040" name="Google Shape;1040;p9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1041" name="Google Shape;1041;p96"/>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1042" name="Google Shape;1042;p96"/>
          <p:cNvSpPr txBox="1"/>
          <p:nvPr/>
        </p:nvSpPr>
        <p:spPr>
          <a:xfrm>
            <a:off x="263825" y="2041750"/>
            <a:ext cx="6566700" cy="23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 square is given with a side of 3. What is its perimeter?'</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'Answer</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while</a:t>
            </a:r>
            <a:r>
              <a:rPr lang="en">
                <a:solidFill>
                  <a:schemeClr val="dk1"/>
                </a:solidFill>
                <a:highlight>
                  <a:srgbClr val="FFFFFE"/>
                </a:highlight>
                <a:latin typeface="Consolas"/>
                <a:ea typeface="Consolas"/>
                <a:cs typeface="Consolas"/>
                <a:sym typeface="Consolas"/>
              </a:rPr>
              <a:t> answer != </a:t>
            </a:r>
            <a:r>
              <a:rPr lang="en">
                <a:solidFill>
                  <a:srgbClr val="09885A"/>
                </a:solidFill>
                <a:highlight>
                  <a:srgbClr val="FFFFFE"/>
                </a:highlight>
                <a:latin typeface="Consolas"/>
                <a:ea typeface="Consolas"/>
                <a:cs typeface="Consolas"/>
                <a:sym typeface="Consolas"/>
              </a:rPr>
              <a:t>12</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'Try again:'</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'That’s right!'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0000FF"/>
              </a:solidFill>
              <a:highlight>
                <a:srgbClr val="FFFFFE"/>
              </a:highlight>
              <a:latin typeface="Consolas"/>
              <a:ea typeface="Consolas"/>
              <a:cs typeface="Consolas"/>
              <a:sym typeface="Consolas"/>
            </a:endParaRPr>
          </a:p>
        </p:txBody>
      </p:sp>
      <p:sp>
        <p:nvSpPr>
          <p:cNvPr id="1043" name="Google Shape;1043;p96"/>
          <p:cNvSpPr txBox="1"/>
          <p:nvPr/>
        </p:nvSpPr>
        <p:spPr>
          <a:xfrm>
            <a:off x="263825" y="600625"/>
            <a:ext cx="7336500" cy="14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a:solidFill>
                <a:schemeClr val="dk1"/>
              </a:solidFill>
              <a:latin typeface="Montserrat"/>
              <a:ea typeface="Montserrat"/>
              <a:cs typeface="Montserrat"/>
              <a:sym typeface="Montserrat"/>
            </a:endParaRPr>
          </a:p>
        </p:txBody>
      </p:sp>
      <p:pic>
        <p:nvPicPr>
          <p:cNvPr id="1044" name="Google Shape;1044;p96"/>
          <p:cNvPicPr preferRelativeResize="0"/>
          <p:nvPr/>
        </p:nvPicPr>
        <p:blipFill>
          <a:blip r:embed="rId5">
            <a:alphaModFix/>
          </a:blip>
          <a:stretch>
            <a:fillRect/>
          </a:stretch>
        </p:blipFill>
        <p:spPr>
          <a:xfrm>
            <a:off x="4055688" y="2668050"/>
            <a:ext cx="3667125" cy="180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grpSp>
        <p:nvGrpSpPr>
          <p:cNvPr id="1049" name="Google Shape;1049;p97"/>
          <p:cNvGrpSpPr/>
          <p:nvPr/>
        </p:nvGrpSpPr>
        <p:grpSpPr>
          <a:xfrm>
            <a:off x="7814798" y="175164"/>
            <a:ext cx="1162236" cy="4798825"/>
            <a:chOff x="4572000" y="241250"/>
            <a:chExt cx="1263300" cy="4798825"/>
          </a:xfrm>
        </p:grpSpPr>
        <p:sp>
          <p:nvSpPr>
            <p:cNvPr id="1050" name="Google Shape;1050;p9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2" name="Google Shape;1052;p9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053" name="Google Shape;1053;p9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9" name="Google Shape;1059;p9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060" name="Google Shape;1060;p9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1061" name="Google Shape;1061;p97"/>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1062" name="Google Shape;1062;p97"/>
          <p:cNvSpPr txBox="1"/>
          <p:nvPr/>
        </p:nvSpPr>
        <p:spPr>
          <a:xfrm>
            <a:off x="263825" y="2041750"/>
            <a:ext cx="6566700" cy="232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 square is given with a side of 3. What is its perimeter</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Answer</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while</a:t>
            </a:r>
            <a:r>
              <a:rPr lang="en">
                <a:solidFill>
                  <a:schemeClr val="dk1"/>
                </a:solidFill>
                <a:highlight>
                  <a:srgbClr val="FFFFFE"/>
                </a:highlight>
                <a:latin typeface="Consolas"/>
                <a:ea typeface="Consolas"/>
                <a:cs typeface="Consolas"/>
                <a:sym typeface="Consolas"/>
              </a:rPr>
              <a:t> answer != </a:t>
            </a:r>
            <a:r>
              <a:rPr lang="en">
                <a:solidFill>
                  <a:srgbClr val="09885A"/>
                </a:solidFill>
                <a:highlight>
                  <a:srgbClr val="FFFFFE"/>
                </a:highlight>
                <a:latin typeface="Consolas"/>
                <a:ea typeface="Consolas"/>
                <a:cs typeface="Consolas"/>
                <a:sym typeface="Consolas"/>
              </a:rPr>
              <a:t>12</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Try again</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That’s right</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t/>
            </a:r>
            <a:endParaRPr>
              <a:solidFill>
                <a:srgbClr val="0000FF"/>
              </a:solidFill>
              <a:highlight>
                <a:srgbClr val="FFFFFE"/>
              </a:highlight>
              <a:latin typeface="Consolas"/>
              <a:ea typeface="Consolas"/>
              <a:cs typeface="Consolas"/>
              <a:sym typeface="Consolas"/>
            </a:endParaRPr>
          </a:p>
        </p:txBody>
      </p:sp>
      <p:sp>
        <p:nvSpPr>
          <p:cNvPr id="1063" name="Google Shape;1063;p97"/>
          <p:cNvSpPr txBox="1"/>
          <p:nvPr/>
        </p:nvSpPr>
        <p:spPr>
          <a:xfrm>
            <a:off x="263825" y="4012350"/>
            <a:ext cx="6776100" cy="6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How can we modify the program so that it displays the number of attempts made?</a:t>
            </a:r>
            <a:endParaRPr i="1">
              <a:latin typeface="Montserrat"/>
              <a:ea typeface="Montserrat"/>
              <a:cs typeface="Montserrat"/>
              <a:sym typeface="Montserrat"/>
            </a:endParaRPr>
          </a:p>
        </p:txBody>
      </p:sp>
      <p:sp>
        <p:nvSpPr>
          <p:cNvPr id="1064" name="Google Shape;1064;p97"/>
          <p:cNvSpPr txBox="1"/>
          <p:nvPr/>
        </p:nvSpPr>
        <p:spPr>
          <a:xfrm>
            <a:off x="340025" y="600625"/>
            <a:ext cx="7336500" cy="14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Montserrat Black"/>
                <a:ea typeface="Montserrat Black"/>
                <a:cs typeface="Montserrat Black"/>
                <a:sym typeface="Montserrat Black"/>
              </a:rPr>
              <a:t>The task.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a:solidFill>
                <a:schemeClr val="dk1"/>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grpSp>
        <p:nvGrpSpPr>
          <p:cNvPr id="1069" name="Google Shape;1069;p98"/>
          <p:cNvGrpSpPr/>
          <p:nvPr/>
        </p:nvGrpSpPr>
        <p:grpSpPr>
          <a:xfrm>
            <a:off x="7814798" y="175164"/>
            <a:ext cx="1162236" cy="4798825"/>
            <a:chOff x="4572000" y="241250"/>
            <a:chExt cx="1263300" cy="4798825"/>
          </a:xfrm>
        </p:grpSpPr>
        <p:sp>
          <p:nvSpPr>
            <p:cNvPr id="1070" name="Google Shape;1070;p98"/>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8"/>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2" name="Google Shape;1072;p98"/>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073" name="Google Shape;1073;p98"/>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8"/>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9" name="Google Shape;1079;p98"/>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080" name="Google Shape;1080;p98"/>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1081" name="Google Shape;1081;p98"/>
          <p:cNvSpPr/>
          <p:nvPr/>
        </p:nvSpPr>
        <p:spPr>
          <a:xfrm>
            <a:off x="561313" y="844875"/>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Question output</a:t>
            </a:r>
            <a:endParaRPr sz="1200"/>
          </a:p>
        </p:txBody>
      </p:sp>
      <p:sp>
        <p:nvSpPr>
          <p:cNvPr id="1082" name="Google Shape;1082;p98"/>
          <p:cNvSpPr/>
          <p:nvPr/>
        </p:nvSpPr>
        <p:spPr>
          <a:xfrm>
            <a:off x="523725" y="2702725"/>
            <a:ext cx="2208250" cy="278425"/>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083" name="Google Shape;1083;p98"/>
          <p:cNvSpPr/>
          <p:nvPr/>
        </p:nvSpPr>
        <p:spPr>
          <a:xfrm>
            <a:off x="1601600" y="3884713"/>
            <a:ext cx="52500" cy="52500"/>
          </a:xfrm>
          <a:prstGeom prst="ellipse">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8"/>
          <p:cNvSpPr txBox="1"/>
          <p:nvPr/>
        </p:nvSpPr>
        <p:spPr>
          <a:xfrm>
            <a:off x="1654181" y="2477550"/>
            <a:ext cx="570900" cy="21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Yes</a:t>
            </a:r>
            <a:endParaRPr i="1" sz="1200"/>
          </a:p>
        </p:txBody>
      </p:sp>
      <p:sp>
        <p:nvSpPr>
          <p:cNvPr id="1085" name="Google Shape;1085;p98"/>
          <p:cNvSpPr txBox="1"/>
          <p:nvPr/>
        </p:nvSpPr>
        <p:spPr>
          <a:xfrm>
            <a:off x="2694338" y="2012913"/>
            <a:ext cx="5163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No</a:t>
            </a:r>
            <a:endParaRPr i="1" sz="1200"/>
          </a:p>
        </p:txBody>
      </p:sp>
      <p:cxnSp>
        <p:nvCxnSpPr>
          <p:cNvPr id="1086" name="Google Shape;1086;p98"/>
          <p:cNvCxnSpPr>
            <a:stCxn id="1081" idx="1"/>
          </p:cNvCxnSpPr>
          <p:nvPr/>
        </p:nvCxnSpPr>
        <p:spPr>
          <a:xfrm rot="10800000">
            <a:off x="1627850" y="675975"/>
            <a:ext cx="0" cy="168900"/>
          </a:xfrm>
          <a:prstGeom prst="straightConnector1">
            <a:avLst/>
          </a:prstGeom>
          <a:noFill/>
          <a:ln cap="flat" cmpd="sng" w="9525">
            <a:solidFill>
              <a:srgbClr val="434343"/>
            </a:solidFill>
            <a:prstDash val="dash"/>
            <a:round/>
            <a:headEnd len="med" w="med" type="none"/>
            <a:tailEnd len="med" w="med" type="none"/>
          </a:ln>
        </p:spPr>
      </p:cxnSp>
      <p:cxnSp>
        <p:nvCxnSpPr>
          <p:cNvPr id="1087" name="Google Shape;1087;p98"/>
          <p:cNvCxnSpPr>
            <a:stCxn id="1081" idx="4"/>
            <a:endCxn id="1088" idx="1"/>
          </p:cNvCxnSpPr>
          <p:nvPr/>
        </p:nvCxnSpPr>
        <p:spPr>
          <a:xfrm>
            <a:off x="1627850" y="1063875"/>
            <a:ext cx="0" cy="204000"/>
          </a:xfrm>
          <a:prstGeom prst="straightConnector1">
            <a:avLst/>
          </a:prstGeom>
          <a:noFill/>
          <a:ln cap="flat" cmpd="sng" w="9525">
            <a:solidFill>
              <a:srgbClr val="434343"/>
            </a:solidFill>
            <a:prstDash val="solid"/>
            <a:round/>
            <a:headEnd len="med" w="med" type="none"/>
            <a:tailEnd len="med" w="med" type="triangle"/>
          </a:ln>
        </p:spPr>
      </p:cxnSp>
      <p:sp>
        <p:nvSpPr>
          <p:cNvPr id="1089" name="Google Shape;1089;p98"/>
          <p:cNvSpPr/>
          <p:nvPr/>
        </p:nvSpPr>
        <p:spPr>
          <a:xfrm>
            <a:off x="486138" y="2104375"/>
            <a:ext cx="2283425" cy="367025"/>
          </a:xfrm>
          <a:prstGeom prst="flowChartDecision">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Answer other than 12</a:t>
            </a:r>
            <a:r>
              <a:rPr lang="en" sz="1200"/>
              <a:t>?</a:t>
            </a:r>
            <a:endParaRPr sz="1200"/>
          </a:p>
        </p:txBody>
      </p:sp>
      <p:sp>
        <p:nvSpPr>
          <p:cNvPr id="1088" name="Google Shape;1088;p98"/>
          <p:cNvSpPr/>
          <p:nvPr/>
        </p:nvSpPr>
        <p:spPr>
          <a:xfrm>
            <a:off x="561313" y="1267925"/>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Answer input</a:t>
            </a:r>
            <a:endParaRPr sz="1200"/>
          </a:p>
        </p:txBody>
      </p:sp>
      <p:sp>
        <p:nvSpPr>
          <p:cNvPr id="1090" name="Google Shape;1090;p98"/>
          <p:cNvSpPr/>
          <p:nvPr/>
        </p:nvSpPr>
        <p:spPr>
          <a:xfrm>
            <a:off x="561275" y="3103725"/>
            <a:ext cx="2133075" cy="219000"/>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Question output</a:t>
            </a:r>
            <a:endParaRPr sz="1200"/>
          </a:p>
        </p:txBody>
      </p:sp>
      <p:sp>
        <p:nvSpPr>
          <p:cNvPr id="1091" name="Google Shape;1091;p98"/>
          <p:cNvSpPr txBox="1"/>
          <p:nvPr/>
        </p:nvSpPr>
        <p:spPr>
          <a:xfrm>
            <a:off x="828100" y="2732425"/>
            <a:ext cx="1803300" cy="2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rPr>
              <a:t>“Try again!”</a:t>
            </a:r>
            <a:endParaRPr sz="1200"/>
          </a:p>
        </p:txBody>
      </p:sp>
      <p:sp>
        <p:nvSpPr>
          <p:cNvPr id="1092" name="Google Shape;1092;p98"/>
          <p:cNvSpPr/>
          <p:nvPr/>
        </p:nvSpPr>
        <p:spPr>
          <a:xfrm>
            <a:off x="542100" y="4280662"/>
            <a:ext cx="2208250" cy="502838"/>
          </a:xfrm>
          <a:prstGeom prst="flowChartInputOutpu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093" name="Google Shape;1093;p98"/>
          <p:cNvSpPr txBox="1"/>
          <p:nvPr/>
        </p:nvSpPr>
        <p:spPr>
          <a:xfrm>
            <a:off x="809725" y="4280650"/>
            <a:ext cx="1636200" cy="48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“Answer counted from attempt”, i</a:t>
            </a:r>
            <a:endParaRPr sz="1200"/>
          </a:p>
        </p:txBody>
      </p:sp>
      <p:cxnSp>
        <p:nvCxnSpPr>
          <p:cNvPr id="1094" name="Google Shape;1094;p98"/>
          <p:cNvCxnSpPr>
            <a:stCxn id="1089" idx="3"/>
            <a:endCxn id="1083" idx="6"/>
          </p:cNvCxnSpPr>
          <p:nvPr/>
        </p:nvCxnSpPr>
        <p:spPr>
          <a:xfrm flipH="1">
            <a:off x="1654163" y="2287887"/>
            <a:ext cx="1115400" cy="1623000"/>
          </a:xfrm>
          <a:prstGeom prst="bentConnector3">
            <a:avLst>
              <a:gd fmla="val -21349" name="adj1"/>
            </a:avLst>
          </a:prstGeom>
          <a:noFill/>
          <a:ln cap="flat" cmpd="sng" w="9525">
            <a:solidFill>
              <a:srgbClr val="434343"/>
            </a:solidFill>
            <a:prstDash val="solid"/>
            <a:round/>
            <a:headEnd len="med" w="med" type="none"/>
            <a:tailEnd len="med" w="med" type="none"/>
          </a:ln>
        </p:spPr>
      </p:cxnSp>
      <p:cxnSp>
        <p:nvCxnSpPr>
          <p:cNvPr id="1095" name="Google Shape;1095;p98"/>
          <p:cNvCxnSpPr>
            <a:stCxn id="1093" idx="0"/>
            <a:endCxn id="1083" idx="4"/>
          </p:cNvCxnSpPr>
          <p:nvPr/>
        </p:nvCxnSpPr>
        <p:spPr>
          <a:xfrm rot="10800000">
            <a:off x="1627825" y="3937150"/>
            <a:ext cx="0" cy="343500"/>
          </a:xfrm>
          <a:prstGeom prst="straightConnector1">
            <a:avLst/>
          </a:prstGeom>
          <a:noFill/>
          <a:ln cap="flat" cmpd="sng" w="9525">
            <a:solidFill>
              <a:srgbClr val="434343"/>
            </a:solidFill>
            <a:prstDash val="solid"/>
            <a:round/>
            <a:headEnd len="med" w="med" type="triangle"/>
            <a:tailEnd len="med" w="med" type="none"/>
          </a:ln>
        </p:spPr>
      </p:cxnSp>
      <p:cxnSp>
        <p:nvCxnSpPr>
          <p:cNvPr id="1096" name="Google Shape;1096;p98"/>
          <p:cNvCxnSpPr>
            <a:stCxn id="1089" idx="2"/>
            <a:endCxn id="1082" idx="1"/>
          </p:cNvCxnSpPr>
          <p:nvPr/>
        </p:nvCxnSpPr>
        <p:spPr>
          <a:xfrm>
            <a:off x="1627850" y="2471400"/>
            <a:ext cx="0" cy="231300"/>
          </a:xfrm>
          <a:prstGeom prst="straightConnector1">
            <a:avLst/>
          </a:prstGeom>
          <a:noFill/>
          <a:ln cap="flat" cmpd="sng" w="9525">
            <a:solidFill>
              <a:srgbClr val="434343"/>
            </a:solidFill>
            <a:prstDash val="solid"/>
            <a:round/>
            <a:headEnd len="med" w="med" type="none"/>
            <a:tailEnd len="med" w="med" type="triangle"/>
          </a:ln>
        </p:spPr>
      </p:cxnSp>
      <p:cxnSp>
        <p:nvCxnSpPr>
          <p:cNvPr id="1097" name="Google Shape;1097;p98"/>
          <p:cNvCxnSpPr>
            <a:stCxn id="1082" idx="4"/>
            <a:endCxn id="1090" idx="1"/>
          </p:cNvCxnSpPr>
          <p:nvPr/>
        </p:nvCxnSpPr>
        <p:spPr>
          <a:xfrm>
            <a:off x="1627850" y="2981150"/>
            <a:ext cx="0" cy="122700"/>
          </a:xfrm>
          <a:prstGeom prst="straightConnector1">
            <a:avLst/>
          </a:prstGeom>
          <a:noFill/>
          <a:ln cap="flat" cmpd="sng" w="9525">
            <a:solidFill>
              <a:srgbClr val="434343"/>
            </a:solidFill>
            <a:prstDash val="solid"/>
            <a:round/>
            <a:headEnd len="med" w="med" type="none"/>
            <a:tailEnd len="med" w="med" type="triangle"/>
          </a:ln>
        </p:spPr>
      </p:cxnSp>
      <p:cxnSp>
        <p:nvCxnSpPr>
          <p:cNvPr id="1098" name="Google Shape;1098;p98"/>
          <p:cNvCxnSpPr/>
          <p:nvPr/>
        </p:nvCxnSpPr>
        <p:spPr>
          <a:xfrm rot="10800000">
            <a:off x="1627800" y="4783500"/>
            <a:ext cx="0" cy="168900"/>
          </a:xfrm>
          <a:prstGeom prst="straightConnector1">
            <a:avLst/>
          </a:prstGeom>
          <a:noFill/>
          <a:ln cap="flat" cmpd="sng" w="9525">
            <a:solidFill>
              <a:srgbClr val="434343"/>
            </a:solidFill>
            <a:prstDash val="dash"/>
            <a:round/>
            <a:headEnd len="med" w="med" type="none"/>
            <a:tailEnd len="med" w="med" type="none"/>
          </a:ln>
        </p:spPr>
      </p:cxnSp>
      <p:sp>
        <p:nvSpPr>
          <p:cNvPr id="1099" name="Google Shape;1099;p98"/>
          <p:cNvSpPr txBox="1"/>
          <p:nvPr/>
        </p:nvSpPr>
        <p:spPr>
          <a:xfrm>
            <a:off x="160075" y="96050"/>
            <a:ext cx="70002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Possible modification</a:t>
            </a: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1100" name="Google Shape;1100;p98"/>
          <p:cNvSpPr/>
          <p:nvPr/>
        </p:nvSpPr>
        <p:spPr>
          <a:xfrm>
            <a:off x="818875" y="1656450"/>
            <a:ext cx="1617900" cy="2784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 = 1</a:t>
            </a:r>
            <a:endParaRPr sz="1200"/>
          </a:p>
        </p:txBody>
      </p:sp>
      <p:cxnSp>
        <p:nvCxnSpPr>
          <p:cNvPr id="1101" name="Google Shape;1101;p98"/>
          <p:cNvCxnSpPr>
            <a:stCxn id="1088" idx="4"/>
            <a:endCxn id="1100" idx="0"/>
          </p:cNvCxnSpPr>
          <p:nvPr/>
        </p:nvCxnSpPr>
        <p:spPr>
          <a:xfrm>
            <a:off x="1627850" y="1486925"/>
            <a:ext cx="0" cy="169500"/>
          </a:xfrm>
          <a:prstGeom prst="straightConnector1">
            <a:avLst/>
          </a:prstGeom>
          <a:noFill/>
          <a:ln cap="flat" cmpd="sng" w="9525">
            <a:solidFill>
              <a:srgbClr val="434343"/>
            </a:solidFill>
            <a:prstDash val="solid"/>
            <a:round/>
            <a:headEnd len="med" w="med" type="none"/>
            <a:tailEnd len="med" w="med" type="triangle"/>
          </a:ln>
        </p:spPr>
      </p:cxnSp>
      <p:cxnSp>
        <p:nvCxnSpPr>
          <p:cNvPr id="1102" name="Google Shape;1102;p98"/>
          <p:cNvCxnSpPr>
            <a:stCxn id="1100" idx="2"/>
            <a:endCxn id="1089" idx="0"/>
          </p:cNvCxnSpPr>
          <p:nvPr/>
        </p:nvCxnSpPr>
        <p:spPr>
          <a:xfrm>
            <a:off x="1627825" y="1934850"/>
            <a:ext cx="0" cy="169500"/>
          </a:xfrm>
          <a:prstGeom prst="straightConnector1">
            <a:avLst/>
          </a:prstGeom>
          <a:noFill/>
          <a:ln cap="flat" cmpd="sng" w="9525">
            <a:solidFill>
              <a:srgbClr val="434343"/>
            </a:solidFill>
            <a:prstDash val="solid"/>
            <a:round/>
            <a:headEnd len="med" w="med" type="none"/>
            <a:tailEnd len="med" w="med" type="triangle"/>
          </a:ln>
        </p:spPr>
      </p:cxnSp>
      <p:sp>
        <p:nvSpPr>
          <p:cNvPr id="1103" name="Google Shape;1103;p98"/>
          <p:cNvSpPr/>
          <p:nvPr/>
        </p:nvSpPr>
        <p:spPr>
          <a:xfrm>
            <a:off x="818863" y="3464525"/>
            <a:ext cx="1617900" cy="278400"/>
          </a:xfrm>
          <a:prstGeom prst="rect">
            <a:avLst/>
          </a:prstGeom>
          <a:solidFill>
            <a:srgbClr val="F3F3F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 = i + 1</a:t>
            </a:r>
            <a:endParaRPr sz="1200"/>
          </a:p>
        </p:txBody>
      </p:sp>
      <p:cxnSp>
        <p:nvCxnSpPr>
          <p:cNvPr id="1104" name="Google Shape;1104;p98"/>
          <p:cNvCxnSpPr>
            <a:stCxn id="1090" idx="4"/>
            <a:endCxn id="1103" idx="0"/>
          </p:cNvCxnSpPr>
          <p:nvPr/>
        </p:nvCxnSpPr>
        <p:spPr>
          <a:xfrm>
            <a:off x="1627813" y="3322725"/>
            <a:ext cx="0" cy="141900"/>
          </a:xfrm>
          <a:prstGeom prst="straightConnector1">
            <a:avLst/>
          </a:prstGeom>
          <a:noFill/>
          <a:ln cap="flat" cmpd="sng" w="9525">
            <a:solidFill>
              <a:srgbClr val="434343"/>
            </a:solidFill>
            <a:prstDash val="solid"/>
            <a:round/>
            <a:headEnd len="med" w="med" type="none"/>
            <a:tailEnd len="med" w="med" type="triangle"/>
          </a:ln>
        </p:spPr>
      </p:cxnSp>
      <p:cxnSp>
        <p:nvCxnSpPr>
          <p:cNvPr id="1105" name="Google Shape;1105;p98"/>
          <p:cNvCxnSpPr>
            <a:stCxn id="1103" idx="1"/>
            <a:endCxn id="1089" idx="1"/>
          </p:cNvCxnSpPr>
          <p:nvPr/>
        </p:nvCxnSpPr>
        <p:spPr>
          <a:xfrm rot="10800000">
            <a:off x="486163" y="2287925"/>
            <a:ext cx="332700" cy="1315800"/>
          </a:xfrm>
          <a:prstGeom prst="bentConnector3">
            <a:avLst>
              <a:gd fmla="val 171581" name="adj1"/>
            </a:avLst>
          </a:prstGeom>
          <a:noFill/>
          <a:ln cap="flat" cmpd="sng" w="9525">
            <a:solidFill>
              <a:srgbClr val="434343"/>
            </a:solidFill>
            <a:prstDash val="solid"/>
            <a:round/>
            <a:headEnd len="med" w="med" type="none"/>
            <a:tailEnd len="med" w="med" type="triangle"/>
          </a:ln>
        </p:spPr>
      </p:cxnSp>
      <p:cxnSp>
        <p:nvCxnSpPr>
          <p:cNvPr id="1106" name="Google Shape;1106;p98"/>
          <p:cNvCxnSpPr/>
          <p:nvPr/>
        </p:nvCxnSpPr>
        <p:spPr>
          <a:xfrm rot="10800000">
            <a:off x="2827925" y="1792750"/>
            <a:ext cx="939000" cy="0"/>
          </a:xfrm>
          <a:prstGeom prst="straightConnector1">
            <a:avLst/>
          </a:prstGeom>
          <a:noFill/>
          <a:ln cap="flat" cmpd="sng" w="9525">
            <a:solidFill>
              <a:srgbClr val="000000"/>
            </a:solidFill>
            <a:prstDash val="solid"/>
            <a:round/>
            <a:headEnd len="med" w="med" type="none"/>
            <a:tailEnd len="med" w="med" type="triangle"/>
          </a:ln>
        </p:spPr>
      </p:cxnSp>
      <p:sp>
        <p:nvSpPr>
          <p:cNvPr id="1107" name="Google Shape;1107;p98"/>
          <p:cNvSpPr txBox="1"/>
          <p:nvPr/>
        </p:nvSpPr>
        <p:spPr>
          <a:xfrm>
            <a:off x="3830950" y="1536650"/>
            <a:ext cx="2283300" cy="6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Add a counter for the number of responses.</a:t>
            </a:r>
            <a:endParaRPr>
              <a:latin typeface="Montserrat"/>
              <a:ea typeface="Montserrat"/>
              <a:cs typeface="Montserrat"/>
              <a:sym typeface="Montserrat"/>
            </a:endParaRPr>
          </a:p>
        </p:txBody>
      </p:sp>
      <p:pic>
        <p:nvPicPr>
          <p:cNvPr id="1108" name="Google Shape;1108;p98"/>
          <p:cNvPicPr preferRelativeResize="0"/>
          <p:nvPr/>
        </p:nvPicPr>
        <p:blipFill>
          <a:blip r:embed="rId5">
            <a:alphaModFix/>
          </a:blip>
          <a:stretch>
            <a:fillRect/>
          </a:stretch>
        </p:blipFill>
        <p:spPr>
          <a:xfrm>
            <a:off x="4166475" y="2287925"/>
            <a:ext cx="3657600" cy="2305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grpSp>
        <p:nvGrpSpPr>
          <p:cNvPr id="1113" name="Google Shape;1113;p99"/>
          <p:cNvGrpSpPr/>
          <p:nvPr/>
        </p:nvGrpSpPr>
        <p:grpSpPr>
          <a:xfrm>
            <a:off x="7814798" y="175164"/>
            <a:ext cx="1162236" cy="4798825"/>
            <a:chOff x="4572000" y="241250"/>
            <a:chExt cx="1263300" cy="4798825"/>
          </a:xfrm>
        </p:grpSpPr>
        <p:sp>
          <p:nvSpPr>
            <p:cNvPr id="1114" name="Google Shape;1114;p99"/>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9"/>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16" name="Google Shape;1116;p99"/>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117" name="Google Shape;1117;p99"/>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99"/>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9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9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9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3" name="Google Shape;1123;p99"/>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124" name="Google Shape;1124;p99"/>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
        <p:nvSpPr>
          <p:cNvPr id="1125" name="Google Shape;1125;p99"/>
          <p:cNvSpPr txBox="1"/>
          <p:nvPr/>
        </p:nvSpPr>
        <p:spPr>
          <a:xfrm>
            <a:off x="352725" y="175175"/>
            <a:ext cx="7065300" cy="546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Planning work tasks</a:t>
            </a:r>
            <a:endParaRPr sz="2400">
              <a:highlight>
                <a:srgbClr val="FFFFFF"/>
              </a:highlight>
              <a:latin typeface="Montserrat ExtraBold"/>
              <a:ea typeface="Montserrat ExtraBold"/>
              <a:cs typeface="Montserrat ExtraBold"/>
              <a:sym typeface="Montserrat ExtraBold"/>
            </a:endParaRPr>
          </a:p>
        </p:txBody>
      </p:sp>
      <p:sp>
        <p:nvSpPr>
          <p:cNvPr id="1126" name="Google Shape;1126;p99"/>
          <p:cNvSpPr txBox="1"/>
          <p:nvPr/>
        </p:nvSpPr>
        <p:spPr>
          <a:xfrm>
            <a:off x="352725" y="2019575"/>
            <a:ext cx="57927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 square is given with a side of 3. What is its perimeter</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Answer</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i = </a:t>
            </a:r>
            <a:r>
              <a:rPr lang="en">
                <a:solidFill>
                  <a:srgbClr val="09885A"/>
                </a:solidFill>
                <a:highlight>
                  <a:srgbClr val="FFFFFE"/>
                </a:highlight>
                <a:latin typeface="Consolas"/>
                <a:ea typeface="Consolas"/>
                <a:cs typeface="Consolas"/>
                <a:sym typeface="Consolas"/>
              </a:rPr>
              <a:t>1</a:t>
            </a:r>
            <a:endParaRPr>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while</a:t>
            </a:r>
            <a:r>
              <a:rPr lang="en">
                <a:solidFill>
                  <a:schemeClr val="dk1"/>
                </a:solidFill>
                <a:highlight>
                  <a:srgbClr val="FFFFFE"/>
                </a:highlight>
                <a:latin typeface="Consolas"/>
                <a:ea typeface="Consolas"/>
                <a:cs typeface="Consolas"/>
                <a:sym typeface="Consolas"/>
              </a:rPr>
              <a:t> answer != </a:t>
            </a:r>
            <a:r>
              <a:rPr lang="en">
                <a:solidFill>
                  <a:srgbClr val="09885A"/>
                </a:solidFill>
                <a:highlight>
                  <a:srgbClr val="FFFFFE"/>
                </a:highlight>
                <a:latin typeface="Consolas"/>
                <a:ea typeface="Consolas"/>
                <a:cs typeface="Consolas"/>
                <a:sym typeface="Consolas"/>
              </a:rPr>
              <a:t>12</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answer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Try again</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   i = i + </a:t>
            </a:r>
            <a:r>
              <a:rPr lang="en">
                <a:solidFill>
                  <a:srgbClr val="09885A"/>
                </a:solidFill>
                <a:highlight>
                  <a:srgbClr val="FFFFFE"/>
                </a:highlight>
                <a:latin typeface="Consolas"/>
                <a:ea typeface="Consolas"/>
                <a:cs typeface="Consolas"/>
                <a:sym typeface="Consolas"/>
              </a:rPr>
              <a:t>1 (i+=1)</a:t>
            </a:r>
            <a:endParaRPr>
              <a:solidFill>
                <a:srgbClr val="09885A"/>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Answer counted from</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 i, </a:t>
            </a:r>
            <a:r>
              <a:rPr lang="en">
                <a:solidFill>
                  <a:srgbClr val="A31515"/>
                </a:solidFill>
                <a:highlight>
                  <a:srgbClr val="FFFFFE"/>
                </a:highlight>
                <a:latin typeface="Consolas"/>
                <a:ea typeface="Consolas"/>
                <a:cs typeface="Consolas"/>
                <a:sym typeface="Consolas"/>
              </a:rPr>
              <a:t>'attempt'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p:txBody>
      </p:sp>
      <p:sp>
        <p:nvSpPr>
          <p:cNvPr id="1127" name="Google Shape;1127;p99"/>
          <p:cNvSpPr txBox="1"/>
          <p:nvPr/>
        </p:nvSpPr>
        <p:spPr>
          <a:xfrm>
            <a:off x="263825" y="600625"/>
            <a:ext cx="7336500" cy="14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latin typeface="Montserrat Black"/>
                <a:ea typeface="Montserrat Black"/>
                <a:cs typeface="Montserrat Black"/>
                <a:sym typeface="Montserrat Black"/>
              </a:rPr>
              <a:t>The task</a:t>
            </a:r>
            <a:r>
              <a:rPr i="1" lang="en">
                <a:solidFill>
                  <a:schemeClr val="dk1"/>
                </a:solidFill>
                <a:latin typeface="Montserrat Black"/>
                <a:ea typeface="Montserrat Black"/>
                <a:cs typeface="Montserrat Black"/>
                <a:sym typeface="Montserrat Black"/>
              </a:rPr>
              <a:t>. </a:t>
            </a:r>
            <a:r>
              <a:rPr lang="en">
                <a:solidFill>
                  <a:schemeClr val="dk1"/>
                </a:solidFill>
                <a:latin typeface="Montserrat"/>
                <a:ea typeface="Montserrat"/>
                <a:cs typeface="Montserrat"/>
                <a:sym typeface="Montserrat"/>
              </a:rPr>
              <a:t>Write a program that asks a question with a free answer. If the answer is incorrect, the program displays "Try again!" and the question is asked again. If the answer is correct, the program displays “That’s right!” and shuts down.</a:t>
            </a:r>
            <a:endParaRPr>
              <a:solidFill>
                <a:schemeClr val="dk1"/>
              </a:solidFill>
              <a:latin typeface="Montserrat"/>
              <a:ea typeface="Montserrat"/>
              <a:cs typeface="Montserrat"/>
              <a:sym typeface="Montserrat"/>
            </a:endParaRPr>
          </a:p>
          <a:p>
            <a:pPr indent="0" lvl="0" marL="0" rtl="0" algn="ctr">
              <a:spcBef>
                <a:spcPts val="1000"/>
              </a:spcBef>
              <a:spcAft>
                <a:spcPts val="1000"/>
              </a:spcAft>
              <a:buClr>
                <a:schemeClr val="dk1"/>
              </a:buClr>
              <a:buSzPts val="1100"/>
              <a:buFont typeface="Arial"/>
              <a:buNone/>
            </a:pPr>
            <a:r>
              <a:rPr i="1" lang="en">
                <a:solidFill>
                  <a:schemeClr val="dk1"/>
                </a:solidFill>
                <a:latin typeface="Montserrat"/>
                <a:ea typeface="Montserrat"/>
                <a:cs typeface="Montserrat"/>
                <a:sym typeface="Montserrat"/>
              </a:rPr>
              <a:t>"A square is given with a side of 3. What is its perimeter?"</a:t>
            </a:r>
            <a:endParaRPr>
              <a:solidFill>
                <a:schemeClr val="dk1"/>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grpSp>
        <p:nvGrpSpPr>
          <p:cNvPr id="1132" name="Google Shape;1132;p100"/>
          <p:cNvGrpSpPr/>
          <p:nvPr/>
        </p:nvGrpSpPr>
        <p:grpSpPr>
          <a:xfrm>
            <a:off x="7814798" y="175164"/>
            <a:ext cx="1162236" cy="4798825"/>
            <a:chOff x="4572000" y="241250"/>
            <a:chExt cx="1263300" cy="4798825"/>
          </a:xfrm>
        </p:grpSpPr>
        <p:sp>
          <p:nvSpPr>
            <p:cNvPr id="1133" name="Google Shape;1133;p100"/>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0"/>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35" name="Google Shape;1135;p100"/>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136" name="Google Shape;1136;p100"/>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0"/>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0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0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0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0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2" name="Google Shape;1142;p100"/>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143" name="Google Shape;1143;p100"/>
          <p:cNvSpPr txBox="1"/>
          <p:nvPr/>
        </p:nvSpPr>
        <p:spPr>
          <a:xfrm>
            <a:off x="5194375" y="3453525"/>
            <a:ext cx="1347900" cy="14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800"/>
          </a:p>
        </p:txBody>
      </p:sp>
      <p:sp>
        <p:nvSpPr>
          <p:cNvPr id="1144" name="Google Shape;1144;p100"/>
          <p:cNvSpPr txBox="1"/>
          <p:nvPr/>
        </p:nvSpPr>
        <p:spPr>
          <a:xfrm>
            <a:off x="352725" y="175175"/>
            <a:ext cx="7065300" cy="470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a:highlight>
                  <a:srgbClr val="FFFFFF"/>
                </a:highlight>
                <a:latin typeface="Montserrat ExtraBold"/>
                <a:ea typeface="Montserrat ExtraBold"/>
                <a:cs typeface="Montserrat ExtraBold"/>
                <a:sym typeface="Montserrat ExtraBold"/>
              </a:rPr>
              <a:t>Before proceeding to the tasks:</a:t>
            </a:r>
            <a:endParaRPr sz="2400">
              <a:latin typeface="Montserrat ExtraBold"/>
              <a:ea typeface="Montserrat ExtraBold"/>
              <a:cs typeface="Montserrat ExtraBold"/>
              <a:sym typeface="Montserrat ExtraBold"/>
            </a:endParaRPr>
          </a:p>
        </p:txBody>
      </p:sp>
      <p:sp>
        <p:nvSpPr>
          <p:cNvPr id="1145" name="Google Shape;1145;p100"/>
          <p:cNvSpPr txBox="1"/>
          <p:nvPr/>
        </p:nvSpPr>
        <p:spPr>
          <a:xfrm>
            <a:off x="139500" y="645875"/>
            <a:ext cx="7146600" cy="3507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AutoNum type="arabicPeriod"/>
            </a:pPr>
            <a:r>
              <a:rPr lang="en" sz="1600">
                <a:latin typeface="Montserrat"/>
                <a:ea typeface="Montserrat"/>
                <a:cs typeface="Montserrat"/>
                <a:sym typeface="Montserrat"/>
              </a:rPr>
              <a:t>What will the previous program display if the student enters: 12? 24?</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AutoNum type="arabicPeriod"/>
            </a:pPr>
            <a:r>
              <a:rPr lang="en" sz="1600">
                <a:latin typeface="Montserrat"/>
                <a:ea typeface="Montserrat"/>
                <a:cs typeface="Montserrat"/>
                <a:sym typeface="Montserrat"/>
              </a:rPr>
              <a:t>How can we program improvement: if the student answers correctly on the first try, the program displays: “Get your A grade for paying attention!”</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AutoNum type="arabicPeriod"/>
            </a:pPr>
            <a:r>
              <a:rPr lang="en" sz="1600">
                <a:latin typeface="Montserrat"/>
                <a:ea typeface="Montserrat"/>
                <a:cs typeface="Montserrat"/>
                <a:sym typeface="Montserrat"/>
              </a:rPr>
              <a:t>How can we program a question with three free </a:t>
            </a:r>
            <a:r>
              <a:rPr lang="en" sz="1600">
                <a:solidFill>
                  <a:schemeClr val="dk1"/>
                </a:solidFill>
                <a:latin typeface="Montserrat"/>
                <a:ea typeface="Montserrat"/>
                <a:cs typeface="Montserrat"/>
                <a:sym typeface="Montserrat"/>
              </a:rPr>
              <a:t>answer </a:t>
            </a:r>
            <a:r>
              <a:rPr lang="en" sz="1600">
                <a:latin typeface="Montserrat"/>
                <a:ea typeface="Montserrat"/>
                <a:cs typeface="Montserrat"/>
                <a:sym typeface="Montserrat"/>
              </a:rPr>
              <a:t>attempts?</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AutoNum type="arabicPeriod"/>
            </a:pPr>
            <a:r>
              <a:rPr lang="en" sz="1600">
                <a:latin typeface="Montserrat"/>
                <a:ea typeface="Montserrat"/>
                <a:cs typeface="Montserrat"/>
                <a:sym typeface="Montserrat"/>
              </a:rPr>
              <a:t>A four-answer-choice question is given.</a:t>
            </a:r>
            <a:endParaRPr sz="1600">
              <a:latin typeface="Montserrat"/>
              <a:ea typeface="Montserrat"/>
              <a:cs typeface="Montserrat"/>
              <a:sym typeface="Montserrat"/>
            </a:endParaRPr>
          </a:p>
          <a:p>
            <a:pPr indent="0" lvl="0" marL="457200" rtl="0" algn="l">
              <a:spcBef>
                <a:spcPts val="0"/>
              </a:spcBef>
              <a:spcAft>
                <a:spcPts val="0"/>
              </a:spcAft>
              <a:buNone/>
            </a:pPr>
            <a:r>
              <a:rPr lang="en" sz="1600">
                <a:latin typeface="Montserrat"/>
                <a:ea typeface="Montserrat"/>
                <a:cs typeface="Montserrat"/>
                <a:sym typeface="Montserrat"/>
              </a:rPr>
              <a:t>How should the program respond if</a:t>
            </a:r>
            <a:endParaRPr sz="1600">
              <a:latin typeface="Montserrat"/>
              <a:ea typeface="Montserrat"/>
              <a:cs typeface="Montserrat"/>
              <a:sym typeface="Montserrat"/>
            </a:endParaRPr>
          </a:p>
          <a:p>
            <a:pPr indent="0" lvl="0" marL="457200" rtl="0" algn="l">
              <a:spcBef>
                <a:spcPts val="0"/>
              </a:spcBef>
              <a:spcAft>
                <a:spcPts val="0"/>
              </a:spcAft>
              <a:buNone/>
            </a:pPr>
            <a:r>
              <a:rPr lang="en" sz="1600">
                <a:latin typeface="Montserrat"/>
                <a:ea typeface="Montserrat"/>
                <a:cs typeface="Montserrat"/>
                <a:sym typeface="Montserrat"/>
              </a:rPr>
              <a:t>the student enters an answer that does not match</a:t>
            </a:r>
            <a:endParaRPr sz="1600">
              <a:latin typeface="Montserrat"/>
              <a:ea typeface="Montserrat"/>
              <a:cs typeface="Montserrat"/>
              <a:sym typeface="Montserrat"/>
            </a:endParaRPr>
          </a:p>
          <a:p>
            <a:pPr indent="0" lvl="0" marL="457200" rtl="0" algn="l">
              <a:spcBef>
                <a:spcPts val="0"/>
              </a:spcBef>
              <a:spcAft>
                <a:spcPts val="0"/>
              </a:spcAft>
              <a:buNone/>
            </a:pPr>
            <a:r>
              <a:rPr lang="en" sz="1600">
                <a:latin typeface="Montserrat"/>
                <a:ea typeface="Montserrat"/>
                <a:cs typeface="Montserrat"/>
                <a:sym typeface="Montserrat"/>
              </a:rPr>
              <a:t>any of the options?</a:t>
            </a:r>
            <a:endParaRPr sz="1600">
              <a:latin typeface="Montserrat"/>
              <a:ea typeface="Montserrat"/>
              <a:cs typeface="Montserrat"/>
              <a:sym typeface="Montserrat"/>
            </a:endParaRPr>
          </a:p>
          <a:p>
            <a:pPr indent="0" lvl="0" marL="457200" rtl="0" algn="l">
              <a:spcBef>
                <a:spcPts val="0"/>
              </a:spcBef>
              <a:spcAft>
                <a:spcPts val="1000"/>
              </a:spcAft>
              <a:buNone/>
            </a:pPr>
            <a:r>
              <a:t/>
            </a:r>
            <a:endParaRPr sz="1600">
              <a:latin typeface="Montserrat"/>
              <a:ea typeface="Montserrat"/>
              <a:cs typeface="Montserrat"/>
              <a:sym typeface="Montserrat"/>
            </a:endParaRPr>
          </a:p>
        </p:txBody>
      </p:sp>
      <p:sp>
        <p:nvSpPr>
          <p:cNvPr id="1146" name="Google Shape;1146;p100"/>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1147" name="Google Shape;1147;p100"/>
          <p:cNvPicPr preferRelativeResize="0"/>
          <p:nvPr/>
        </p:nvPicPr>
        <p:blipFill rotWithShape="1">
          <a:blip r:embed="rId5">
            <a:alphaModFix/>
          </a:blip>
          <a:srcRect b="25232" l="3717" r="62699" t="48927"/>
          <a:stretch/>
        </p:blipFill>
        <p:spPr>
          <a:xfrm>
            <a:off x="5969725" y="3040106"/>
            <a:ext cx="1749199" cy="17433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51" name="Shape 1151"/>
        <p:cNvGrpSpPr/>
        <p:nvPr/>
      </p:nvGrpSpPr>
      <p:grpSpPr>
        <a:xfrm>
          <a:off x="0" y="0"/>
          <a:ext cx="0" cy="0"/>
          <a:chOff x="0" y="0"/>
          <a:chExt cx="0" cy="0"/>
        </a:xfrm>
      </p:grpSpPr>
      <p:sp>
        <p:nvSpPr>
          <p:cNvPr id="1152" name="Google Shape;1152;p101"/>
          <p:cNvSpPr/>
          <p:nvPr/>
        </p:nvSpPr>
        <p:spPr>
          <a:xfrm>
            <a:off x="0" y="2571750"/>
            <a:ext cx="91440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01"/>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01"/>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5" name="Google Shape;1155;p101"/>
          <p:cNvPicPr preferRelativeResize="0"/>
          <p:nvPr/>
        </p:nvPicPr>
        <p:blipFill rotWithShape="1">
          <a:blip r:embed="rId3">
            <a:alphaModFix/>
          </a:blip>
          <a:srcRect b="0" l="0" r="0" t="0"/>
          <a:stretch/>
        </p:blipFill>
        <p:spPr>
          <a:xfrm>
            <a:off x="6218688" y="1567873"/>
            <a:ext cx="2023375" cy="1914925"/>
          </a:xfrm>
          <a:prstGeom prst="rect">
            <a:avLst/>
          </a:prstGeom>
          <a:noFill/>
          <a:ln>
            <a:noFill/>
          </a:ln>
        </p:spPr>
      </p:pic>
      <p:sp>
        <p:nvSpPr>
          <p:cNvPr id="1156" name="Google Shape;1156;p101"/>
          <p:cNvSpPr txBox="1"/>
          <p:nvPr/>
        </p:nvSpPr>
        <p:spPr>
          <a:xfrm>
            <a:off x="348850" y="1067650"/>
            <a:ext cx="5963700" cy="1112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solidFill>
                  <a:srgbClr val="FFFFFF"/>
                </a:solidFill>
                <a:latin typeface="Montserrat ExtraBold"/>
                <a:ea typeface="Montserrat ExtraBold"/>
                <a:cs typeface="Montserrat ExtraBold"/>
                <a:sym typeface="Montserrat ExtraBold"/>
              </a:rPr>
              <a:t>“A’s for All”:</a:t>
            </a:r>
            <a:r>
              <a:rPr lang="en" sz="3600">
                <a:solidFill>
                  <a:srgbClr val="FFFFFF"/>
                </a:solidFill>
                <a:latin typeface="Montserrat ExtraBold"/>
                <a:ea typeface="Montserrat ExtraBold"/>
                <a:cs typeface="Montserrat ExtraBold"/>
                <a:sym typeface="Montserrat ExtraBold"/>
              </a:rPr>
              <a:t>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Knowledge check</a:t>
            </a:r>
            <a:endParaRPr sz="3600">
              <a:solidFill>
                <a:srgbClr val="FFFFFF"/>
              </a:solidFill>
              <a:latin typeface="Montserrat ExtraBold"/>
              <a:ea typeface="Montserrat ExtraBold"/>
              <a:cs typeface="Montserrat ExtraBold"/>
              <a:sym typeface="Montserrat ExtraBold"/>
            </a:endParaRPr>
          </a:p>
        </p:txBody>
      </p:sp>
      <p:sp>
        <p:nvSpPr>
          <p:cNvPr id="1157" name="Google Shape;1157;p101"/>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grpSp>
        <p:nvGrpSpPr>
          <p:cNvPr id="1162" name="Google Shape;1162;p102"/>
          <p:cNvGrpSpPr/>
          <p:nvPr/>
        </p:nvGrpSpPr>
        <p:grpSpPr>
          <a:xfrm>
            <a:off x="7814798" y="175164"/>
            <a:ext cx="1162236" cy="4798825"/>
            <a:chOff x="4572000" y="241250"/>
            <a:chExt cx="1263300" cy="4798825"/>
          </a:xfrm>
        </p:grpSpPr>
        <p:sp>
          <p:nvSpPr>
            <p:cNvPr id="1163" name="Google Shape;1163;p102"/>
            <p:cNvSpPr/>
            <p:nvPr/>
          </p:nvSpPr>
          <p:spPr>
            <a:xfrm>
              <a:off x="4572000" y="241250"/>
              <a:ext cx="1263300" cy="4583100"/>
            </a:xfrm>
            <a:prstGeom prst="roundRect">
              <a:avLst>
                <a:gd fmla="val 805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02"/>
            <p:cNvSpPr/>
            <p:nvPr/>
          </p:nvSpPr>
          <p:spPr>
            <a:xfrm>
              <a:off x="4684800" y="4700200"/>
              <a:ext cx="657275" cy="339875"/>
            </a:xfrm>
            <a:prstGeom prst="flowChartMerg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5" name="Google Shape;1165;p102"/>
          <p:cNvPicPr preferRelativeResize="0"/>
          <p:nvPr/>
        </p:nvPicPr>
        <p:blipFill>
          <a:blip r:embed="rId3">
            <a:alphaModFix/>
          </a:blip>
          <a:stretch>
            <a:fillRect/>
          </a:stretch>
        </p:blipFill>
        <p:spPr>
          <a:xfrm>
            <a:off x="348605" y="1585777"/>
            <a:ext cx="5959302" cy="3194389"/>
          </a:xfrm>
          <a:prstGeom prst="rect">
            <a:avLst/>
          </a:prstGeom>
          <a:noFill/>
          <a:ln>
            <a:noFill/>
          </a:ln>
        </p:spPr>
      </p:pic>
      <p:pic>
        <p:nvPicPr>
          <p:cNvPr id="1166" name="Google Shape;1166;p102"/>
          <p:cNvPicPr preferRelativeResize="0"/>
          <p:nvPr/>
        </p:nvPicPr>
        <p:blipFill rotWithShape="1">
          <a:blip r:embed="rId4">
            <a:alphaModFix/>
          </a:blip>
          <a:srcRect b="0" l="3856" r="1392" t="0"/>
          <a:stretch/>
        </p:blipFill>
        <p:spPr>
          <a:xfrm>
            <a:off x="1026130" y="1771850"/>
            <a:ext cx="4610539" cy="2717971"/>
          </a:xfrm>
          <a:prstGeom prst="rect">
            <a:avLst/>
          </a:prstGeom>
          <a:noFill/>
          <a:ln>
            <a:noFill/>
          </a:ln>
        </p:spPr>
      </p:pic>
      <p:sp>
        <p:nvSpPr>
          <p:cNvPr id="1167" name="Google Shape;1167;p102"/>
          <p:cNvSpPr/>
          <p:nvPr/>
        </p:nvSpPr>
        <p:spPr>
          <a:xfrm>
            <a:off x="1155041" y="1876171"/>
            <a:ext cx="4349700" cy="394200"/>
          </a:xfrm>
          <a:prstGeom prst="roundRect">
            <a:avLst>
              <a:gd fmla="val 16667" name="adj"/>
            </a:avLst>
          </a:prstGeom>
          <a:solidFill>
            <a:srgbClr val="FFFFFF"/>
          </a:solidFill>
          <a:ln>
            <a:noFill/>
          </a:ln>
          <a:effectLst>
            <a:outerShdw blurRad="200025"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02">
            <a:hlinkClick r:id="rId5"/>
          </p:cNvPr>
          <p:cNvSpPr txBox="1"/>
          <p:nvPr/>
        </p:nvSpPr>
        <p:spPr>
          <a:xfrm>
            <a:off x="1732953" y="1946293"/>
            <a:ext cx="3190800" cy="33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800" u="sng">
                <a:solidFill>
                  <a:schemeClr val="hlink"/>
                </a:solidFill>
                <a:latin typeface="Montserrat Black"/>
                <a:ea typeface="Montserrat Black"/>
                <a:cs typeface="Montserrat Black"/>
                <a:sym typeface="Montserrat Black"/>
                <a:hlinkClick r:id="rId6"/>
              </a:rPr>
              <a:t>mars.alg.academy</a:t>
            </a:r>
            <a:endParaRPr sz="1800">
              <a:solidFill>
                <a:schemeClr val="accent1"/>
              </a:solidFill>
              <a:latin typeface="Montserrat Black"/>
              <a:ea typeface="Montserrat Black"/>
              <a:cs typeface="Montserrat Black"/>
              <a:sym typeface="Montserrat Black"/>
            </a:endParaRPr>
          </a:p>
        </p:txBody>
      </p:sp>
      <p:sp>
        <p:nvSpPr>
          <p:cNvPr id="1169" name="Google Shape;1169;p102"/>
          <p:cNvSpPr txBox="1"/>
          <p:nvPr/>
        </p:nvSpPr>
        <p:spPr>
          <a:xfrm>
            <a:off x="348601" y="175175"/>
            <a:ext cx="7407000" cy="594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2900">
                <a:latin typeface="Montserrat"/>
                <a:ea typeface="Montserrat"/>
                <a:cs typeface="Montserrat"/>
                <a:sym typeface="Montserrat"/>
              </a:rPr>
              <a:t>Complete tasks on the platform</a:t>
            </a:r>
            <a:endParaRPr b="1" sz="2900">
              <a:latin typeface="Montserrat"/>
              <a:ea typeface="Montserrat"/>
              <a:cs typeface="Montserrat"/>
              <a:sym typeface="Montserrat"/>
            </a:endParaRPr>
          </a:p>
        </p:txBody>
      </p:sp>
      <p:pic>
        <p:nvPicPr>
          <p:cNvPr id="1170" name="Google Shape;1170;p102"/>
          <p:cNvPicPr preferRelativeResize="0"/>
          <p:nvPr/>
        </p:nvPicPr>
        <p:blipFill>
          <a:blip r:embed="rId7">
            <a:alphaModFix/>
          </a:blip>
          <a:stretch>
            <a:fillRect/>
          </a:stretch>
        </p:blipFill>
        <p:spPr>
          <a:xfrm>
            <a:off x="8678050" y="1897201"/>
            <a:ext cx="211887" cy="278425"/>
          </a:xfrm>
          <a:prstGeom prst="rect">
            <a:avLst/>
          </a:prstGeom>
          <a:noFill/>
          <a:ln>
            <a:noFill/>
          </a:ln>
        </p:spPr>
      </p:pic>
      <p:sp>
        <p:nvSpPr>
          <p:cNvPr id="1171" name="Google Shape;1171;p102"/>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2"/>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0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0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0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9" name="Google Shape;1179;p102"/>
          <p:cNvPicPr preferRelativeResize="0"/>
          <p:nvPr/>
        </p:nvPicPr>
        <p:blipFill rotWithShape="1">
          <a:blip r:embed="rId8">
            <a:alphaModFix/>
          </a:blip>
          <a:srcRect b="0" l="0" r="0" t="0"/>
          <a:stretch/>
        </p:blipFill>
        <p:spPr>
          <a:xfrm>
            <a:off x="7814750" y="81699"/>
            <a:ext cx="1162225" cy="1099919"/>
          </a:xfrm>
          <a:prstGeom prst="rect">
            <a:avLst/>
          </a:prstGeom>
          <a:noFill/>
          <a:ln>
            <a:noFill/>
          </a:ln>
        </p:spPr>
      </p:pic>
      <p:sp>
        <p:nvSpPr>
          <p:cNvPr id="1180" name="Google Shape;1180;p102"/>
          <p:cNvSpPr txBox="1"/>
          <p:nvPr/>
        </p:nvSpPr>
        <p:spPr>
          <a:xfrm>
            <a:off x="1035653" y="779650"/>
            <a:ext cx="6527400" cy="49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2400">
                <a:solidFill>
                  <a:schemeClr val="accent1"/>
                </a:solidFill>
                <a:latin typeface="Montserrat"/>
                <a:ea typeface="Montserrat"/>
                <a:cs typeface="Montserrat"/>
                <a:sym typeface="Montserrat"/>
              </a:rPr>
              <a:t>A’s for All</a:t>
            </a:r>
            <a:r>
              <a:rPr b="1" lang="en" sz="2400">
                <a:solidFill>
                  <a:schemeClr val="accent1"/>
                </a:solidFill>
                <a:latin typeface="Montserrat"/>
                <a:ea typeface="Montserrat"/>
                <a:cs typeface="Montserrat"/>
                <a:sym typeface="Montserrat"/>
              </a:rPr>
              <a:t>: </a:t>
            </a:r>
            <a:r>
              <a:rPr b="1" lang="en" sz="2400">
                <a:solidFill>
                  <a:schemeClr val="accent1"/>
                </a:solidFill>
                <a:latin typeface="Montserrat"/>
                <a:ea typeface="Montserrat"/>
                <a:cs typeface="Montserrat"/>
                <a:sym typeface="Montserrat"/>
              </a:rPr>
              <a:t>check</a:t>
            </a:r>
            <a:endParaRPr b="1" sz="2400">
              <a:solidFill>
                <a:schemeClr val="accent1"/>
              </a:solidFill>
              <a:latin typeface="Montserrat"/>
              <a:ea typeface="Montserrat"/>
              <a:cs typeface="Montserrat"/>
              <a:sym typeface="Montserrat"/>
            </a:endParaRPr>
          </a:p>
        </p:txBody>
      </p:sp>
      <p:pic>
        <p:nvPicPr>
          <p:cNvPr id="1181" name="Google Shape;1181;p102"/>
          <p:cNvPicPr preferRelativeResize="0"/>
          <p:nvPr/>
        </p:nvPicPr>
        <p:blipFill>
          <a:blip r:embed="rId9">
            <a:alphaModFix/>
          </a:blip>
          <a:stretch>
            <a:fillRect/>
          </a:stretch>
        </p:blipFill>
        <p:spPr>
          <a:xfrm>
            <a:off x="348600" y="769475"/>
            <a:ext cx="626100" cy="412500"/>
          </a:xfrm>
          <a:prstGeom prst="rect">
            <a:avLst/>
          </a:prstGeom>
          <a:noFill/>
          <a:ln>
            <a:noFill/>
          </a:ln>
        </p:spPr>
      </p:pic>
      <p:pic>
        <p:nvPicPr>
          <p:cNvPr id="1182" name="Google Shape;1182;p102"/>
          <p:cNvPicPr preferRelativeResize="0"/>
          <p:nvPr/>
        </p:nvPicPr>
        <p:blipFill>
          <a:blip r:embed="rId10">
            <a:alphaModFix/>
          </a:blip>
          <a:stretch>
            <a:fillRect/>
          </a:stretch>
        </p:blipFill>
        <p:spPr>
          <a:xfrm>
            <a:off x="4525672" y="1767620"/>
            <a:ext cx="1103575" cy="1044425"/>
          </a:xfrm>
          <a:prstGeom prst="rect">
            <a:avLst/>
          </a:prstGeom>
          <a:noFill/>
          <a:ln>
            <a:noFill/>
          </a:ln>
        </p:spPr>
      </p:pic>
      <p:sp>
        <p:nvSpPr>
          <p:cNvPr id="1183" name="Google Shape;1183;p102"/>
          <p:cNvSpPr txBox="1"/>
          <p:nvPr/>
        </p:nvSpPr>
        <p:spPr>
          <a:xfrm rot="-5400000">
            <a:off x="6490250" y="2629625"/>
            <a:ext cx="32751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A’s for All: </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Knowledge check</a:t>
            </a:r>
            <a:endParaRPr b="1" sz="1800">
              <a:solidFill>
                <a:schemeClr val="lt1"/>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03"/>
          <p:cNvSpPr/>
          <p:nvPr/>
        </p:nvSpPr>
        <p:spPr>
          <a:xfrm>
            <a:off x="0" y="2571750"/>
            <a:ext cx="9144000" cy="2571600"/>
          </a:xfrm>
          <a:prstGeom prst="rect">
            <a:avLst/>
          </a:prstGeom>
          <a:solidFill>
            <a:srgbClr val="D7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03"/>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03"/>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1" name="Google Shape;1191;p103"/>
          <p:cNvPicPr preferRelativeResize="0"/>
          <p:nvPr/>
        </p:nvPicPr>
        <p:blipFill rotWithShape="1">
          <a:blip r:embed="rId3">
            <a:alphaModFix/>
          </a:blip>
          <a:srcRect b="0" l="3780" r="3780" t="0"/>
          <a:stretch/>
        </p:blipFill>
        <p:spPr>
          <a:xfrm>
            <a:off x="5022750" y="835500"/>
            <a:ext cx="3397200" cy="3478200"/>
          </a:xfrm>
          <a:prstGeom prst="ellipse">
            <a:avLst/>
          </a:prstGeom>
          <a:noFill/>
          <a:ln>
            <a:noFill/>
          </a:ln>
        </p:spPr>
      </p:pic>
      <p:sp>
        <p:nvSpPr>
          <p:cNvPr id="1192" name="Google Shape;1192;p103"/>
          <p:cNvSpPr txBox="1"/>
          <p:nvPr>
            <p:ph idx="1" type="body"/>
          </p:nvPr>
        </p:nvSpPr>
        <p:spPr>
          <a:xfrm>
            <a:off x="612300" y="788325"/>
            <a:ext cx="3777600" cy="3172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4200">
                <a:solidFill>
                  <a:schemeClr val="dk1"/>
                </a:solidFill>
                <a:latin typeface="Montserrat ExtraBold"/>
                <a:ea typeface="Montserrat ExtraBold"/>
                <a:cs typeface="Montserrat ExtraBold"/>
                <a:sym typeface="Montserrat ExtraBold"/>
              </a:rPr>
              <a:t>Break</a:t>
            </a:r>
            <a:endParaRPr sz="4200">
              <a:solidFill>
                <a:schemeClr val="dk1"/>
              </a:solidFill>
              <a:latin typeface="Montserrat ExtraBold"/>
              <a:ea typeface="Montserrat ExtraBold"/>
              <a:cs typeface="Montserrat ExtraBold"/>
              <a:sym typeface="Montserrat Extra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196" name="Shape 1196"/>
        <p:cNvGrpSpPr/>
        <p:nvPr/>
      </p:nvGrpSpPr>
      <p:grpSpPr>
        <a:xfrm>
          <a:off x="0" y="0"/>
          <a:ext cx="0" cy="0"/>
          <a:chOff x="0" y="0"/>
          <a:chExt cx="0" cy="0"/>
        </a:xfrm>
      </p:grpSpPr>
      <p:sp>
        <p:nvSpPr>
          <p:cNvPr id="1197" name="Google Shape;1197;p104"/>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04"/>
          <p:cNvSpPr/>
          <p:nvPr/>
        </p:nvSpPr>
        <p:spPr>
          <a:xfrm>
            <a:off x="5736000" y="1047750"/>
            <a:ext cx="3048000" cy="3048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4"/>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0" name="Google Shape;1200;p104"/>
          <p:cNvPicPr preferRelativeResize="0"/>
          <p:nvPr/>
        </p:nvPicPr>
        <p:blipFill rotWithShape="1">
          <a:blip r:embed="rId3">
            <a:alphaModFix/>
          </a:blip>
          <a:srcRect b="0" l="0" r="0" t="0"/>
          <a:stretch/>
        </p:blipFill>
        <p:spPr>
          <a:xfrm>
            <a:off x="6352196" y="1679574"/>
            <a:ext cx="1815605" cy="1718250"/>
          </a:xfrm>
          <a:prstGeom prst="rect">
            <a:avLst/>
          </a:prstGeom>
          <a:noFill/>
          <a:ln>
            <a:noFill/>
          </a:ln>
        </p:spPr>
      </p:pic>
      <p:sp>
        <p:nvSpPr>
          <p:cNvPr id="1201" name="Google Shape;1201;p104"/>
          <p:cNvSpPr txBox="1"/>
          <p:nvPr/>
        </p:nvSpPr>
        <p:spPr>
          <a:xfrm>
            <a:off x="348850" y="1279550"/>
            <a:ext cx="5963700" cy="921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Exception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handling</a:t>
            </a:r>
            <a:endParaRPr sz="3600">
              <a:solidFill>
                <a:srgbClr val="FFFFFF"/>
              </a:solidFill>
              <a:latin typeface="Montserrat ExtraBold"/>
              <a:ea typeface="Montserrat ExtraBold"/>
              <a:cs typeface="Montserrat ExtraBold"/>
              <a:sym typeface="Montserrat ExtraBold"/>
            </a:endParaRPr>
          </a:p>
        </p:txBody>
      </p:sp>
      <p:sp>
        <p:nvSpPr>
          <p:cNvPr id="1202" name="Google Shape;1202;p104"/>
          <p:cNvSpPr txBox="1"/>
          <p:nvPr/>
        </p:nvSpPr>
        <p:spPr>
          <a:xfrm>
            <a:off x="348850" y="845370"/>
            <a:ext cx="2628000" cy="29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800">
                <a:solidFill>
                  <a:srgbClr val="FFFFFF"/>
                </a:solidFill>
                <a:latin typeface="Montserrat ExtraBold"/>
                <a:ea typeface="Montserrat ExtraBold"/>
                <a:cs typeface="Montserrat ExtraBold"/>
                <a:sym typeface="Montserrat ExtraBold"/>
              </a:rPr>
              <a:t>A’s for All</a:t>
            </a:r>
            <a:r>
              <a:rPr lang="en" sz="1800">
                <a:solidFill>
                  <a:srgbClr val="FFFFFF"/>
                </a:solidFill>
                <a:latin typeface="Montserrat ExtraBold"/>
                <a:ea typeface="Montserrat ExtraBold"/>
                <a:cs typeface="Montserrat ExtraBold"/>
                <a:sym typeface="Montserrat ExtraBold"/>
              </a:rPr>
              <a:t>:</a:t>
            </a:r>
            <a:endParaRPr sz="1800">
              <a:solidFill>
                <a:srgbClr val="FFFFFF"/>
              </a:solidFill>
              <a:latin typeface="Montserrat ExtraBold"/>
              <a:ea typeface="Montserrat ExtraBold"/>
              <a:cs typeface="Montserrat ExtraBold"/>
              <a:sym typeface="Montserrat ExtraBold"/>
            </a:endParaRPr>
          </a:p>
        </p:txBody>
      </p:sp>
      <p:sp>
        <p:nvSpPr>
          <p:cNvPr id="1203" name="Google Shape;1203;p104"/>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4"/>
        </a:solidFill>
      </p:bgPr>
    </p:bg>
    <p:spTree>
      <p:nvGrpSpPr>
        <p:cNvPr id="306" name="Shape 306"/>
        <p:cNvGrpSpPr/>
        <p:nvPr/>
      </p:nvGrpSpPr>
      <p:grpSpPr>
        <a:xfrm>
          <a:off x="0" y="0"/>
          <a:ext cx="0" cy="0"/>
          <a:chOff x="0" y="0"/>
          <a:chExt cx="0" cy="0"/>
        </a:xfrm>
      </p:grpSpPr>
      <p:sp>
        <p:nvSpPr>
          <p:cNvPr id="307" name="Google Shape;307;p60"/>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60"/>
          <p:cNvSpPr/>
          <p:nvPr/>
        </p:nvSpPr>
        <p:spPr>
          <a:xfrm>
            <a:off x="5736000" y="1047750"/>
            <a:ext cx="3048000" cy="3048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0"/>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60"/>
          <p:cNvPicPr preferRelativeResize="0"/>
          <p:nvPr/>
        </p:nvPicPr>
        <p:blipFill rotWithShape="1">
          <a:blip r:embed="rId3">
            <a:alphaModFix/>
          </a:blip>
          <a:srcRect b="0" l="0" r="0" t="0"/>
          <a:stretch/>
        </p:blipFill>
        <p:spPr>
          <a:xfrm>
            <a:off x="6147538" y="1513099"/>
            <a:ext cx="2237575" cy="2117646"/>
          </a:xfrm>
          <a:prstGeom prst="rect">
            <a:avLst/>
          </a:prstGeom>
          <a:noFill/>
          <a:ln>
            <a:noFill/>
          </a:ln>
        </p:spPr>
      </p:pic>
      <p:sp>
        <p:nvSpPr>
          <p:cNvPr id="311" name="Google Shape;311;p60"/>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
        <p:nvSpPr>
          <p:cNvPr id="312" name="Google Shape;312;p60"/>
          <p:cNvSpPr txBox="1"/>
          <p:nvPr/>
        </p:nvSpPr>
        <p:spPr>
          <a:xfrm>
            <a:off x="348850" y="1232600"/>
            <a:ext cx="5963700" cy="921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Welcome back to ProTeam!</a:t>
            </a:r>
            <a:endParaRPr sz="3600">
              <a:solidFill>
                <a:srgbClr val="FFFFFF"/>
              </a:solidFill>
              <a:latin typeface="Montserrat ExtraBold"/>
              <a:ea typeface="Montserrat ExtraBold"/>
              <a:cs typeface="Montserrat ExtraBold"/>
              <a:sym typeface="Montserrat ExtraBo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5"/>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a:highlight>
                  <a:srgbClr val="FFFFFF"/>
                </a:highlight>
                <a:latin typeface="Montserrat ExtraBold"/>
                <a:ea typeface="Montserrat ExtraBold"/>
                <a:cs typeface="Montserrat ExtraBold"/>
                <a:sym typeface="Montserrat ExtraBold"/>
              </a:rPr>
              <a:t>Let’s look at the task</a:t>
            </a:r>
            <a:endParaRPr sz="2400">
              <a:latin typeface="Montserrat ExtraBold"/>
              <a:ea typeface="Montserrat ExtraBold"/>
              <a:cs typeface="Montserrat ExtraBold"/>
              <a:sym typeface="Montserrat ExtraBold"/>
            </a:endParaRPr>
          </a:p>
        </p:txBody>
      </p:sp>
      <p:grpSp>
        <p:nvGrpSpPr>
          <p:cNvPr id="1209" name="Google Shape;1209;p105"/>
          <p:cNvGrpSpPr/>
          <p:nvPr/>
        </p:nvGrpSpPr>
        <p:grpSpPr>
          <a:xfrm>
            <a:off x="7814798" y="175164"/>
            <a:ext cx="1162236" cy="4798825"/>
            <a:chOff x="4572000" y="241250"/>
            <a:chExt cx="1263300" cy="4798825"/>
          </a:xfrm>
        </p:grpSpPr>
        <p:sp>
          <p:nvSpPr>
            <p:cNvPr id="1210" name="Google Shape;1210;p105"/>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5"/>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2" name="Google Shape;1212;p105"/>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213" name="Google Shape;1213;p105"/>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05"/>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9" name="Google Shape;1219;p105"/>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220" name="Google Shape;1220;p105"/>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221" name="Google Shape;1221;p105"/>
          <p:cNvSpPr txBox="1"/>
          <p:nvPr/>
        </p:nvSpPr>
        <p:spPr>
          <a:xfrm>
            <a:off x="286250" y="625700"/>
            <a:ext cx="7454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The task</a:t>
            </a:r>
            <a:r>
              <a:rPr lang="en">
                <a:latin typeface="Montserrat"/>
                <a:ea typeface="Montserrat"/>
                <a:cs typeface="Montserrat"/>
                <a:sym typeface="Montserrat"/>
              </a:rPr>
              <a:t>. </a:t>
            </a:r>
            <a:r>
              <a:rPr lang="en">
                <a:latin typeface="Montserrat"/>
                <a:ea typeface="Montserrat"/>
                <a:cs typeface="Montserrat"/>
                <a:sym typeface="Montserrat"/>
              </a:rPr>
              <a:t>Write a program that checks the formula for calculating the area of a rectangle. There is one </a:t>
            </a:r>
            <a:r>
              <a:rPr lang="en">
                <a:solidFill>
                  <a:schemeClr val="dk1"/>
                </a:solidFill>
                <a:latin typeface="Montserrat"/>
                <a:ea typeface="Montserrat"/>
                <a:cs typeface="Montserrat"/>
                <a:sym typeface="Montserrat"/>
              </a:rPr>
              <a:t>answer attempt</a:t>
            </a:r>
            <a:r>
              <a:rPr lang="en">
                <a:latin typeface="Montserrat"/>
                <a:ea typeface="Montserrat"/>
                <a:cs typeface="Montserrat"/>
                <a:sym typeface="Montserrat"/>
              </a:rPr>
              <a:t>. The user enters the lengths of the two sides of a rectangle. The program should display its area</a:t>
            </a:r>
            <a:r>
              <a:rPr lang="en">
                <a:latin typeface="Montserrat"/>
                <a:ea typeface="Montserrat"/>
                <a:cs typeface="Montserrat"/>
                <a:sym typeface="Montserrat"/>
              </a:rPr>
              <a:t>.</a:t>
            </a:r>
            <a:endParaRPr>
              <a:latin typeface="Montserrat"/>
              <a:ea typeface="Montserrat"/>
              <a:cs typeface="Montserrat"/>
              <a:sym typeface="Montserrat"/>
            </a:endParaRPr>
          </a:p>
        </p:txBody>
      </p:sp>
      <p:sp>
        <p:nvSpPr>
          <p:cNvPr id="1222" name="Google Shape;1222;p105"/>
          <p:cNvSpPr txBox="1"/>
          <p:nvPr/>
        </p:nvSpPr>
        <p:spPr>
          <a:xfrm>
            <a:off x="352725" y="4338375"/>
            <a:ext cx="73413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It seems like we have already solved a similar task. What will the program look like?</a:t>
            </a:r>
            <a:endParaRPr i="1">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06"/>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look at the task</a:t>
            </a:r>
            <a:endParaRPr sz="2400">
              <a:highlight>
                <a:srgbClr val="FFFFFF"/>
              </a:highlight>
              <a:latin typeface="Montserrat ExtraBold"/>
              <a:ea typeface="Montserrat ExtraBold"/>
              <a:cs typeface="Montserrat ExtraBold"/>
              <a:sym typeface="Montserrat ExtraBold"/>
            </a:endParaRPr>
          </a:p>
        </p:txBody>
      </p:sp>
      <p:grpSp>
        <p:nvGrpSpPr>
          <p:cNvPr id="1228" name="Google Shape;1228;p106"/>
          <p:cNvGrpSpPr/>
          <p:nvPr/>
        </p:nvGrpSpPr>
        <p:grpSpPr>
          <a:xfrm>
            <a:off x="7814798" y="175164"/>
            <a:ext cx="1162236" cy="4798825"/>
            <a:chOff x="4572000" y="241250"/>
            <a:chExt cx="1263300" cy="4798825"/>
          </a:xfrm>
        </p:grpSpPr>
        <p:sp>
          <p:nvSpPr>
            <p:cNvPr id="1229" name="Google Shape;1229;p10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31" name="Google Shape;1231;p10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232" name="Google Shape;1232;p10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0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p10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239" name="Google Shape;1239;p10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240" name="Google Shape;1240;p106"/>
          <p:cNvSpPr txBox="1"/>
          <p:nvPr/>
        </p:nvSpPr>
        <p:spPr>
          <a:xfrm>
            <a:off x="286250" y="1510500"/>
            <a:ext cx="73413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Possible solution:</a:t>
            </a:r>
            <a:endParaRPr i="1">
              <a:latin typeface="Montserrat"/>
              <a:ea typeface="Montserrat"/>
              <a:cs typeface="Montserrat"/>
              <a:sym typeface="Montserrat"/>
            </a:endParaRPr>
          </a:p>
        </p:txBody>
      </p:sp>
      <p:sp>
        <p:nvSpPr>
          <p:cNvPr id="1241" name="Google Shape;1241;p106"/>
          <p:cNvSpPr txBox="1"/>
          <p:nvPr/>
        </p:nvSpPr>
        <p:spPr>
          <a:xfrm>
            <a:off x="286250" y="625700"/>
            <a:ext cx="7454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The task</a:t>
            </a:r>
            <a:r>
              <a:rPr lang="en">
                <a:solidFill>
                  <a:schemeClr val="dk1"/>
                </a:solidFill>
                <a:latin typeface="Montserrat"/>
                <a:ea typeface="Montserrat"/>
                <a:cs typeface="Montserrat"/>
                <a:sym typeface="Montserrat"/>
              </a:rPr>
              <a:t>. Write a program that checks the formula for calculating the area of a rectangle. There is one answer attempt. The user enters the lengths of the two sides of a rectangle. The program should display its area.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242" name="Google Shape;1242;p106"/>
          <p:cNvSpPr txBox="1"/>
          <p:nvPr/>
        </p:nvSpPr>
        <p:spPr>
          <a:xfrm>
            <a:off x="325500" y="1939825"/>
            <a:ext cx="5325000" cy="12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E"/>
                </a:highlight>
                <a:latin typeface="Consolas"/>
                <a:ea typeface="Consolas"/>
                <a:cs typeface="Consolas"/>
                <a:sym typeface="Consolas"/>
              </a:rPr>
              <a:t>a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first side:'</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E"/>
                </a:highlight>
                <a:latin typeface="Consolas"/>
                <a:ea typeface="Consolas"/>
                <a:cs typeface="Consolas"/>
                <a:sym typeface="Consolas"/>
              </a:rPr>
              <a:t>b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second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chemeClr val="dk1"/>
                </a:solidFill>
                <a:highlight>
                  <a:srgbClr val="FFFFFE"/>
                </a:highlight>
                <a:latin typeface="Consolas"/>
                <a:ea typeface="Consolas"/>
                <a:cs typeface="Consolas"/>
                <a:sym typeface="Consolas"/>
              </a:rPr>
              <a:t>s = a * b</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'The area of a rectangle:'</a:t>
            </a:r>
            <a:r>
              <a:rPr lang="en">
                <a:solidFill>
                  <a:schemeClr val="dk1"/>
                </a:solidFill>
                <a:highlight>
                  <a:srgbClr val="FFFFFE"/>
                </a:highlight>
                <a:latin typeface="Consolas"/>
                <a:ea typeface="Consolas"/>
                <a:cs typeface="Consolas"/>
                <a:sym typeface="Consolas"/>
              </a:rPr>
              <a:t>, s)</a:t>
            </a:r>
            <a:endParaRPr>
              <a:solidFill>
                <a:schemeClr val="dk1"/>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p:txBody>
      </p:sp>
      <p:pic>
        <p:nvPicPr>
          <p:cNvPr id="1243" name="Google Shape;1243;p106"/>
          <p:cNvPicPr preferRelativeResize="0"/>
          <p:nvPr/>
        </p:nvPicPr>
        <p:blipFill>
          <a:blip r:embed="rId5">
            <a:alphaModFix/>
          </a:blip>
          <a:stretch>
            <a:fillRect/>
          </a:stretch>
        </p:blipFill>
        <p:spPr>
          <a:xfrm>
            <a:off x="4870626" y="2968888"/>
            <a:ext cx="2635975" cy="17339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7"/>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look at the task</a:t>
            </a:r>
            <a:endParaRPr sz="2400">
              <a:highlight>
                <a:srgbClr val="FFFFFF"/>
              </a:highlight>
              <a:latin typeface="Montserrat ExtraBold"/>
              <a:ea typeface="Montserrat ExtraBold"/>
              <a:cs typeface="Montserrat ExtraBold"/>
              <a:sym typeface="Montserrat ExtraBold"/>
            </a:endParaRPr>
          </a:p>
        </p:txBody>
      </p:sp>
      <p:grpSp>
        <p:nvGrpSpPr>
          <p:cNvPr id="1249" name="Google Shape;1249;p107"/>
          <p:cNvGrpSpPr/>
          <p:nvPr/>
        </p:nvGrpSpPr>
        <p:grpSpPr>
          <a:xfrm>
            <a:off x="7814798" y="175164"/>
            <a:ext cx="1162236" cy="4798825"/>
            <a:chOff x="4572000" y="241250"/>
            <a:chExt cx="1263300" cy="4798825"/>
          </a:xfrm>
        </p:grpSpPr>
        <p:sp>
          <p:nvSpPr>
            <p:cNvPr id="1250" name="Google Shape;1250;p10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0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52" name="Google Shape;1252;p10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253" name="Google Shape;1253;p10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0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0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0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0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0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9" name="Google Shape;1259;p10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260" name="Google Shape;1260;p10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261" name="Google Shape;1261;p107"/>
          <p:cNvSpPr txBox="1"/>
          <p:nvPr/>
        </p:nvSpPr>
        <p:spPr>
          <a:xfrm>
            <a:off x="286250" y="1510500"/>
            <a:ext cx="73413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latin typeface="Montserrat"/>
                <a:ea typeface="Montserrat"/>
                <a:cs typeface="Montserrat"/>
                <a:sym typeface="Montserrat"/>
              </a:rPr>
              <a:t>Possible solution:</a:t>
            </a:r>
            <a:endParaRPr i="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a:latin typeface="Montserrat"/>
              <a:ea typeface="Montserrat"/>
              <a:cs typeface="Montserrat"/>
              <a:sym typeface="Montserrat"/>
            </a:endParaRPr>
          </a:p>
        </p:txBody>
      </p:sp>
      <p:sp>
        <p:nvSpPr>
          <p:cNvPr id="1262" name="Google Shape;1262;p107"/>
          <p:cNvSpPr txBox="1"/>
          <p:nvPr/>
        </p:nvSpPr>
        <p:spPr>
          <a:xfrm>
            <a:off x="286250" y="625700"/>
            <a:ext cx="7454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The task</a:t>
            </a:r>
            <a:r>
              <a:rPr lang="en">
                <a:solidFill>
                  <a:schemeClr val="dk1"/>
                </a:solidFill>
                <a:latin typeface="Montserrat"/>
                <a:ea typeface="Montserrat"/>
                <a:cs typeface="Montserrat"/>
                <a:sym typeface="Montserrat"/>
              </a:rPr>
              <a:t>. Write a program that checks the formula for calculating the area of a rectangle. There is one answer attempt. The user enters the lengths of the two sides of a rectangle. The program should display its area.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263" name="Google Shape;1263;p107"/>
          <p:cNvSpPr txBox="1"/>
          <p:nvPr/>
        </p:nvSpPr>
        <p:spPr>
          <a:xfrm>
            <a:off x="325500" y="1939825"/>
            <a:ext cx="5325000" cy="12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first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b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second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s = a * b</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The area of a rectangle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 s)</a:t>
            </a:r>
            <a:endParaRPr>
              <a:solidFill>
                <a:schemeClr val="dk1"/>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1264" name="Google Shape;1264;p107"/>
          <p:cNvSpPr txBox="1"/>
          <p:nvPr/>
        </p:nvSpPr>
        <p:spPr>
          <a:xfrm>
            <a:off x="352725" y="3978150"/>
            <a:ext cx="26094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Montserrat"/>
                <a:ea typeface="Montserrat"/>
                <a:cs typeface="Montserrat"/>
                <a:sym typeface="Montserrat"/>
              </a:rPr>
              <a:t>Hmm, this program won’t always work correctly.</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In what cases?</a:t>
            </a:r>
            <a:endParaRPr sz="1200">
              <a:latin typeface="Montserrat"/>
              <a:ea typeface="Montserrat"/>
              <a:cs typeface="Montserrat"/>
              <a:sym typeface="Montserrat"/>
            </a:endParaRPr>
          </a:p>
        </p:txBody>
      </p:sp>
      <p:sp>
        <p:nvSpPr>
          <p:cNvPr id="1265" name="Google Shape;1265;p107"/>
          <p:cNvSpPr txBox="1"/>
          <p:nvPr/>
        </p:nvSpPr>
        <p:spPr>
          <a:xfrm>
            <a:off x="4465775" y="2897675"/>
            <a:ext cx="15567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1266" name="Google Shape;1266;p107"/>
          <p:cNvPicPr preferRelativeResize="0"/>
          <p:nvPr/>
        </p:nvPicPr>
        <p:blipFill rotWithShape="1">
          <a:blip r:embed="rId5">
            <a:alphaModFix/>
          </a:blip>
          <a:srcRect b="16905" l="0" r="60076" t="52990"/>
          <a:stretch/>
        </p:blipFill>
        <p:spPr>
          <a:xfrm>
            <a:off x="5780299" y="2891421"/>
            <a:ext cx="1904724" cy="200502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08"/>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look at the task</a:t>
            </a:r>
            <a:endParaRPr sz="2400">
              <a:highlight>
                <a:srgbClr val="FFFFFF"/>
              </a:highlight>
              <a:latin typeface="Montserrat ExtraBold"/>
              <a:ea typeface="Montserrat ExtraBold"/>
              <a:cs typeface="Montserrat ExtraBold"/>
              <a:sym typeface="Montserrat ExtraBold"/>
            </a:endParaRPr>
          </a:p>
        </p:txBody>
      </p:sp>
      <p:grpSp>
        <p:nvGrpSpPr>
          <p:cNvPr id="1272" name="Google Shape;1272;p108"/>
          <p:cNvGrpSpPr/>
          <p:nvPr/>
        </p:nvGrpSpPr>
        <p:grpSpPr>
          <a:xfrm>
            <a:off x="7814798" y="175164"/>
            <a:ext cx="1162236" cy="4798825"/>
            <a:chOff x="4572000" y="241250"/>
            <a:chExt cx="1263300" cy="4798825"/>
          </a:xfrm>
        </p:grpSpPr>
        <p:sp>
          <p:nvSpPr>
            <p:cNvPr id="1273" name="Google Shape;1273;p108"/>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08"/>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5" name="Google Shape;1275;p108"/>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276" name="Google Shape;1276;p108"/>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08"/>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08"/>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08"/>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08"/>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08"/>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2" name="Google Shape;1282;p108"/>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283" name="Google Shape;1283;p108"/>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284" name="Google Shape;1284;p108"/>
          <p:cNvSpPr txBox="1"/>
          <p:nvPr/>
        </p:nvSpPr>
        <p:spPr>
          <a:xfrm>
            <a:off x="286250" y="1510500"/>
            <a:ext cx="73413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chemeClr val="dk1"/>
                </a:solidFill>
                <a:latin typeface="Montserrat"/>
                <a:ea typeface="Montserrat"/>
                <a:cs typeface="Montserrat"/>
                <a:sym typeface="Montserrat"/>
              </a:rPr>
              <a:t>Possible solution:</a:t>
            </a:r>
            <a:endParaRPr i="1">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i="1">
              <a:latin typeface="Montserrat"/>
              <a:ea typeface="Montserrat"/>
              <a:cs typeface="Montserrat"/>
              <a:sym typeface="Montserrat"/>
            </a:endParaRPr>
          </a:p>
        </p:txBody>
      </p:sp>
      <p:sp>
        <p:nvSpPr>
          <p:cNvPr id="1285" name="Google Shape;1285;p108"/>
          <p:cNvSpPr txBox="1"/>
          <p:nvPr/>
        </p:nvSpPr>
        <p:spPr>
          <a:xfrm>
            <a:off x="286250" y="625700"/>
            <a:ext cx="7454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The task</a:t>
            </a:r>
            <a:r>
              <a:rPr lang="en">
                <a:solidFill>
                  <a:schemeClr val="dk1"/>
                </a:solidFill>
                <a:latin typeface="Montserrat"/>
                <a:ea typeface="Montserrat"/>
                <a:cs typeface="Montserrat"/>
                <a:sym typeface="Montserrat"/>
              </a:rPr>
              <a:t>. Write a program that checks the formula for calculating the area of a rectangle. There is one answer attempt. The user enters the lengths of the two sides of a rectangle. The program should display its area.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286" name="Google Shape;1286;p108"/>
          <p:cNvSpPr txBox="1"/>
          <p:nvPr/>
        </p:nvSpPr>
        <p:spPr>
          <a:xfrm>
            <a:off x="325500" y="1939825"/>
            <a:ext cx="5325000" cy="127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first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b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second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s = a * b</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The area of the rectangle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 s)</a:t>
            </a:r>
            <a:endParaRPr>
              <a:solidFill>
                <a:schemeClr val="dk1"/>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p:txBody>
      </p:sp>
      <p:sp>
        <p:nvSpPr>
          <p:cNvPr id="1287" name="Google Shape;1287;p108"/>
          <p:cNvSpPr txBox="1"/>
          <p:nvPr/>
        </p:nvSpPr>
        <p:spPr>
          <a:xfrm>
            <a:off x="352725" y="3978150"/>
            <a:ext cx="3211500" cy="7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A string with letters and numbers cannot be converted to an integer type.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What can we do?</a:t>
            </a:r>
            <a:endParaRPr sz="1200">
              <a:latin typeface="Montserrat"/>
              <a:ea typeface="Montserrat"/>
              <a:cs typeface="Montserrat"/>
              <a:sym typeface="Montserrat"/>
            </a:endParaRPr>
          </a:p>
        </p:txBody>
      </p:sp>
      <p:pic>
        <p:nvPicPr>
          <p:cNvPr id="1288" name="Google Shape;1288;p108"/>
          <p:cNvPicPr preferRelativeResize="0"/>
          <p:nvPr/>
        </p:nvPicPr>
        <p:blipFill>
          <a:blip r:embed="rId5">
            <a:alphaModFix/>
          </a:blip>
          <a:stretch>
            <a:fillRect/>
          </a:stretch>
        </p:blipFill>
        <p:spPr>
          <a:xfrm>
            <a:off x="4177913" y="3307113"/>
            <a:ext cx="3048000" cy="1476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109"/>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a:highlight>
                  <a:srgbClr val="FFFFFF"/>
                </a:highlight>
                <a:latin typeface="Montserrat ExtraBold"/>
                <a:ea typeface="Montserrat ExtraBold"/>
                <a:cs typeface="Montserrat ExtraBold"/>
                <a:sym typeface="Montserrat ExtraBold"/>
              </a:rPr>
              <a:t>We note the following:</a:t>
            </a:r>
            <a:endParaRPr sz="2400">
              <a:latin typeface="Montserrat ExtraBold"/>
              <a:ea typeface="Montserrat ExtraBold"/>
              <a:cs typeface="Montserrat ExtraBold"/>
              <a:sym typeface="Montserrat ExtraBold"/>
            </a:endParaRPr>
          </a:p>
        </p:txBody>
      </p:sp>
      <p:grpSp>
        <p:nvGrpSpPr>
          <p:cNvPr id="1294" name="Google Shape;1294;p109"/>
          <p:cNvGrpSpPr/>
          <p:nvPr/>
        </p:nvGrpSpPr>
        <p:grpSpPr>
          <a:xfrm>
            <a:off x="7814798" y="175164"/>
            <a:ext cx="1162236" cy="4798825"/>
            <a:chOff x="4572000" y="241250"/>
            <a:chExt cx="1263300" cy="4798825"/>
          </a:xfrm>
        </p:grpSpPr>
        <p:sp>
          <p:nvSpPr>
            <p:cNvPr id="1295" name="Google Shape;1295;p109"/>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09"/>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7" name="Google Shape;1297;p109"/>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298" name="Google Shape;1298;p109"/>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09"/>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0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0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0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0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4" name="Google Shape;1304;p109"/>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305" name="Google Shape;1305;p109"/>
          <p:cNvSpPr txBox="1"/>
          <p:nvPr/>
        </p:nvSpPr>
        <p:spPr>
          <a:xfrm>
            <a:off x="399125" y="964500"/>
            <a:ext cx="3907800" cy="2830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Montserrat"/>
              <a:buChar char="●"/>
            </a:pPr>
            <a:r>
              <a:rPr lang="en" sz="1600">
                <a:latin typeface="Montserrat"/>
                <a:ea typeface="Montserrat"/>
                <a:cs typeface="Montserrat"/>
                <a:sym typeface="Montserrat"/>
              </a:rPr>
              <a:t>The last time the program ran, the Python </a:t>
            </a:r>
            <a:r>
              <a:rPr b="1" lang="en" sz="1600">
                <a:latin typeface="Montserrat"/>
                <a:ea typeface="Montserrat"/>
                <a:cs typeface="Montserrat"/>
                <a:sym typeface="Montserrat"/>
              </a:rPr>
              <a:t>interpreter</a:t>
            </a:r>
            <a:r>
              <a:rPr lang="en" sz="1600">
                <a:latin typeface="Montserrat"/>
                <a:ea typeface="Montserrat"/>
                <a:cs typeface="Montserrat"/>
                <a:sym typeface="Montserrat"/>
              </a:rPr>
              <a:t> </a:t>
            </a:r>
            <a:r>
              <a:rPr b="1" lang="en" sz="1600">
                <a:latin typeface="Montserrat"/>
                <a:ea typeface="Montserrat"/>
                <a:cs typeface="Montserrat"/>
                <a:sym typeface="Montserrat"/>
              </a:rPr>
              <a:t>did not notice the error</a:t>
            </a:r>
            <a:r>
              <a:rPr lang="en" sz="1600">
                <a:latin typeface="Montserrat"/>
                <a:ea typeface="Montserrat"/>
                <a:cs typeface="Montserrat"/>
                <a:sym typeface="Montserrat"/>
              </a:rPr>
              <a:t>! </a:t>
            </a:r>
            <a:endParaRPr sz="1600">
              <a:latin typeface="Montserrat"/>
              <a:ea typeface="Montserrat"/>
              <a:cs typeface="Montserrat"/>
              <a:sym typeface="Montserrat"/>
            </a:endParaRPr>
          </a:p>
          <a:p>
            <a:pPr indent="-330200" lvl="0" marL="457200" rtl="0" algn="l">
              <a:spcBef>
                <a:spcPts val="1000"/>
              </a:spcBef>
              <a:spcAft>
                <a:spcPts val="0"/>
              </a:spcAft>
              <a:buSzPts val="1600"/>
              <a:buFont typeface="Montserrat"/>
              <a:buChar char="●"/>
            </a:pPr>
            <a:r>
              <a:rPr lang="en" sz="1600">
                <a:latin typeface="Montserrat"/>
                <a:ea typeface="Montserrat"/>
                <a:cs typeface="Montserrat"/>
                <a:sym typeface="Montserrat"/>
              </a:rPr>
              <a:t>A user without programming skills </a:t>
            </a:r>
            <a:r>
              <a:rPr b="1" lang="en" sz="1600">
                <a:latin typeface="Montserrat"/>
                <a:ea typeface="Montserrat"/>
                <a:cs typeface="Montserrat"/>
                <a:sym typeface="Montserrat"/>
              </a:rPr>
              <a:t>will not understand the cause</a:t>
            </a:r>
            <a:r>
              <a:rPr lang="en" sz="1600">
                <a:latin typeface="Montserrat"/>
                <a:ea typeface="Montserrat"/>
                <a:cs typeface="Montserrat"/>
                <a:sym typeface="Montserrat"/>
              </a:rPr>
              <a:t> of this error and will not be able to use the program.</a:t>
            </a:r>
            <a:endParaRPr sz="1600">
              <a:latin typeface="Montserrat"/>
              <a:ea typeface="Montserrat"/>
              <a:cs typeface="Montserrat"/>
              <a:sym typeface="Montserrat"/>
            </a:endParaRPr>
          </a:p>
        </p:txBody>
      </p:sp>
      <p:sp>
        <p:nvSpPr>
          <p:cNvPr id="1306" name="Google Shape;1306;p109"/>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307" name="Google Shape;1307;p109"/>
          <p:cNvSpPr txBox="1"/>
          <p:nvPr/>
        </p:nvSpPr>
        <p:spPr>
          <a:xfrm>
            <a:off x="448200" y="4076375"/>
            <a:ext cx="70653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We need a tool to detect unwanted </a:t>
            </a:r>
            <a:r>
              <a:rPr i="1" lang="en">
                <a:solidFill>
                  <a:schemeClr val="dk1"/>
                </a:solidFill>
                <a:latin typeface="Montserrat"/>
                <a:ea typeface="Montserrat"/>
                <a:cs typeface="Montserrat"/>
                <a:sym typeface="Montserrat"/>
              </a:rPr>
              <a:t>program</a:t>
            </a:r>
            <a:r>
              <a:rPr i="1" lang="en">
                <a:latin typeface="Montserrat"/>
                <a:ea typeface="Montserrat"/>
                <a:cs typeface="Montserrat"/>
                <a:sym typeface="Montserrat"/>
              </a:rPr>
              <a:t> behavior and correctly notify the user of the cause of the error.</a:t>
            </a:r>
            <a:endParaRPr i="1">
              <a:latin typeface="Montserrat"/>
              <a:ea typeface="Montserrat"/>
              <a:cs typeface="Montserrat"/>
              <a:sym typeface="Montserrat"/>
            </a:endParaRPr>
          </a:p>
        </p:txBody>
      </p:sp>
      <p:pic>
        <p:nvPicPr>
          <p:cNvPr id="1308" name="Google Shape;1308;p109"/>
          <p:cNvPicPr preferRelativeResize="0"/>
          <p:nvPr/>
        </p:nvPicPr>
        <p:blipFill>
          <a:blip r:embed="rId5">
            <a:alphaModFix/>
          </a:blip>
          <a:stretch>
            <a:fillRect/>
          </a:stretch>
        </p:blipFill>
        <p:spPr>
          <a:xfrm>
            <a:off x="4268725" y="876975"/>
            <a:ext cx="3048000" cy="1476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grpSp>
        <p:nvGrpSpPr>
          <p:cNvPr id="1313" name="Google Shape;1313;p110"/>
          <p:cNvGrpSpPr/>
          <p:nvPr/>
        </p:nvGrpSpPr>
        <p:grpSpPr>
          <a:xfrm>
            <a:off x="7814798" y="175164"/>
            <a:ext cx="1162236" cy="4798825"/>
            <a:chOff x="4572000" y="241250"/>
            <a:chExt cx="1263300" cy="4798825"/>
          </a:xfrm>
        </p:grpSpPr>
        <p:sp>
          <p:nvSpPr>
            <p:cNvPr id="1314" name="Google Shape;1314;p110"/>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10"/>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6" name="Google Shape;1316;p110"/>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317" name="Google Shape;1317;p110"/>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0"/>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10"/>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10"/>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10"/>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10"/>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110"/>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324" name="Google Shape;1324;p110"/>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325" name="Google Shape;1325;p110"/>
          <p:cNvSpPr txBox="1"/>
          <p:nvPr/>
        </p:nvSpPr>
        <p:spPr>
          <a:xfrm>
            <a:off x="352725" y="175175"/>
            <a:ext cx="74076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solidFill>
                  <a:schemeClr val="accent5"/>
                </a:solidFill>
                <a:highlight>
                  <a:srgbClr val="FFFFFF"/>
                </a:highlight>
                <a:latin typeface="Montserrat ExtraBold"/>
                <a:ea typeface="Montserrat ExtraBold"/>
                <a:cs typeface="Montserrat ExtraBold"/>
                <a:sym typeface="Montserrat ExtraBold"/>
              </a:rPr>
              <a:t>Exception handling</a:t>
            </a:r>
            <a:endParaRPr sz="3000">
              <a:solidFill>
                <a:schemeClr val="accent5"/>
              </a:solidFill>
              <a:latin typeface="Montserrat ExtraBold"/>
              <a:ea typeface="Montserrat ExtraBold"/>
              <a:cs typeface="Montserrat ExtraBold"/>
              <a:sym typeface="Montserrat ExtraBold"/>
            </a:endParaRPr>
          </a:p>
        </p:txBody>
      </p:sp>
      <p:sp>
        <p:nvSpPr>
          <p:cNvPr id="1326" name="Google Shape;1326;p110"/>
          <p:cNvSpPr txBox="1"/>
          <p:nvPr/>
        </p:nvSpPr>
        <p:spPr>
          <a:xfrm>
            <a:off x="245550" y="556700"/>
            <a:ext cx="73149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000">
                <a:latin typeface="Montserrat ExtraBold"/>
                <a:ea typeface="Montserrat ExtraBold"/>
                <a:cs typeface="Montserrat ExtraBold"/>
                <a:sym typeface="Montserrat ExtraBold"/>
              </a:rPr>
              <a:t>is identifying undesirable </a:t>
            </a:r>
            <a:r>
              <a:rPr lang="en" sz="2000">
                <a:solidFill>
                  <a:schemeClr val="dk1"/>
                </a:solidFill>
                <a:latin typeface="Montserrat ExtraBold"/>
                <a:ea typeface="Montserrat ExtraBold"/>
                <a:cs typeface="Montserrat ExtraBold"/>
                <a:sym typeface="Montserrat ExtraBold"/>
              </a:rPr>
              <a:t>program </a:t>
            </a:r>
            <a:r>
              <a:rPr lang="en" sz="2000">
                <a:latin typeface="Montserrat ExtraBold"/>
                <a:ea typeface="Montserrat ExtraBold"/>
                <a:cs typeface="Montserrat ExtraBold"/>
                <a:sym typeface="Montserrat ExtraBold"/>
              </a:rPr>
              <a:t>behavior and describing the </a:t>
            </a:r>
            <a:r>
              <a:rPr lang="en" sz="2000">
                <a:solidFill>
                  <a:schemeClr val="dk1"/>
                </a:solidFill>
                <a:latin typeface="Montserrat ExtraBold"/>
                <a:ea typeface="Montserrat ExtraBold"/>
                <a:cs typeface="Montserrat ExtraBold"/>
                <a:sym typeface="Montserrat ExtraBold"/>
              </a:rPr>
              <a:t>program’s </a:t>
            </a:r>
            <a:r>
              <a:rPr lang="en" sz="2000">
                <a:latin typeface="Montserrat ExtraBold"/>
                <a:ea typeface="Montserrat ExtraBold"/>
                <a:cs typeface="Montserrat ExtraBold"/>
                <a:sym typeface="Montserrat ExtraBold"/>
              </a:rPr>
              <a:t>reaction to that error</a:t>
            </a:r>
            <a:r>
              <a:rPr lang="en" sz="2000">
                <a:latin typeface="Montserrat ExtraBold"/>
                <a:ea typeface="Montserrat ExtraBold"/>
                <a:cs typeface="Montserrat ExtraBold"/>
                <a:sym typeface="Montserrat ExtraBold"/>
              </a:rPr>
              <a:t>.</a:t>
            </a:r>
            <a:endParaRPr sz="2000">
              <a:latin typeface="Montserrat Black"/>
              <a:ea typeface="Montserrat Black"/>
              <a:cs typeface="Montserrat Black"/>
              <a:sym typeface="Montserrat Black"/>
            </a:endParaRPr>
          </a:p>
        </p:txBody>
      </p:sp>
      <p:sp>
        <p:nvSpPr>
          <p:cNvPr id="1327" name="Google Shape;1327;p110"/>
          <p:cNvSpPr txBox="1"/>
          <p:nvPr/>
        </p:nvSpPr>
        <p:spPr>
          <a:xfrm>
            <a:off x="360000" y="4055050"/>
            <a:ext cx="68829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Based on the previous task, what kind of errors can be detected and corrected by an exception handler?</a:t>
            </a:r>
            <a:endParaRPr i="1">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grpSp>
        <p:nvGrpSpPr>
          <p:cNvPr id="1332" name="Google Shape;1332;p111"/>
          <p:cNvGrpSpPr/>
          <p:nvPr/>
        </p:nvGrpSpPr>
        <p:grpSpPr>
          <a:xfrm>
            <a:off x="7814798" y="175164"/>
            <a:ext cx="1162236" cy="4798825"/>
            <a:chOff x="4572000" y="241250"/>
            <a:chExt cx="1263300" cy="4798825"/>
          </a:xfrm>
        </p:grpSpPr>
        <p:sp>
          <p:nvSpPr>
            <p:cNvPr id="1333" name="Google Shape;1333;p111"/>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1"/>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35" name="Google Shape;1335;p111"/>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336" name="Google Shape;1336;p111"/>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1"/>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1"/>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1"/>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1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1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2" name="Google Shape;1342;p111"/>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343" name="Google Shape;1343;p111"/>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344" name="Google Shape;1344;p111"/>
          <p:cNvSpPr txBox="1"/>
          <p:nvPr/>
        </p:nvSpPr>
        <p:spPr>
          <a:xfrm>
            <a:off x="352725" y="175175"/>
            <a:ext cx="74076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solidFill>
                  <a:schemeClr val="accent5"/>
                </a:solidFill>
                <a:highlight>
                  <a:schemeClr val="lt1"/>
                </a:highlight>
                <a:latin typeface="Montserrat ExtraBold"/>
                <a:ea typeface="Montserrat ExtraBold"/>
                <a:cs typeface="Montserrat ExtraBold"/>
                <a:sym typeface="Montserrat ExtraBold"/>
              </a:rPr>
              <a:t>Exception handling</a:t>
            </a:r>
            <a:endParaRPr sz="3000">
              <a:solidFill>
                <a:schemeClr val="accent5"/>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solidFill>
                <a:schemeClr val="accent5"/>
              </a:solidFill>
              <a:highlight>
                <a:srgbClr val="FFFFFF"/>
              </a:highlight>
              <a:latin typeface="Montserrat ExtraBold"/>
              <a:ea typeface="Montserrat ExtraBold"/>
              <a:cs typeface="Montserrat ExtraBold"/>
              <a:sym typeface="Montserrat ExtraBold"/>
            </a:endParaRPr>
          </a:p>
        </p:txBody>
      </p:sp>
      <p:sp>
        <p:nvSpPr>
          <p:cNvPr id="1345" name="Google Shape;1345;p111"/>
          <p:cNvSpPr txBox="1"/>
          <p:nvPr/>
        </p:nvSpPr>
        <p:spPr>
          <a:xfrm>
            <a:off x="245550" y="556700"/>
            <a:ext cx="73149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Montserrat ExtraBold"/>
                <a:ea typeface="Montserrat ExtraBold"/>
                <a:cs typeface="Montserrat ExtraBold"/>
                <a:sym typeface="Montserrat ExtraBold"/>
              </a:rPr>
              <a:t>is identifying undesirable program behavior and describing the program’s reaction to that error.</a:t>
            </a:r>
            <a:endParaRPr sz="2000">
              <a:solidFill>
                <a:schemeClr val="dk1"/>
              </a:solidFill>
              <a:latin typeface="Montserrat Black"/>
              <a:ea typeface="Montserrat Black"/>
              <a:cs typeface="Montserrat Black"/>
              <a:sym typeface="Montserrat Black"/>
            </a:endParaRPr>
          </a:p>
          <a:p>
            <a:pPr indent="0" lvl="0" marL="0" rtl="0" algn="l">
              <a:spcBef>
                <a:spcPts val="1000"/>
              </a:spcBef>
              <a:spcAft>
                <a:spcPts val="1000"/>
              </a:spcAft>
              <a:buNone/>
            </a:pPr>
            <a:r>
              <a:t/>
            </a:r>
            <a:endParaRPr sz="2000">
              <a:latin typeface="Montserrat ExtraBold"/>
              <a:ea typeface="Montserrat ExtraBold"/>
              <a:cs typeface="Montserrat ExtraBold"/>
              <a:sym typeface="Montserrat ExtraBold"/>
            </a:endParaRPr>
          </a:p>
        </p:txBody>
      </p:sp>
      <p:sp>
        <p:nvSpPr>
          <p:cNvPr id="1346" name="Google Shape;1346;p111"/>
          <p:cNvSpPr txBox="1"/>
          <p:nvPr/>
        </p:nvSpPr>
        <p:spPr>
          <a:xfrm>
            <a:off x="341475" y="1824775"/>
            <a:ext cx="7218900" cy="14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Types of programming errors:</a:t>
            </a:r>
            <a:endParaRPr>
              <a:latin typeface="Montserrat"/>
              <a:ea typeface="Montserrat"/>
              <a:cs typeface="Montserrat"/>
              <a:sym typeface="Montserrat"/>
            </a:endParaRPr>
          </a:p>
          <a:p>
            <a:pPr indent="-317500" lvl="0" marL="457200" rtl="0" algn="l">
              <a:spcBef>
                <a:spcPts val="1000"/>
              </a:spcBef>
              <a:spcAft>
                <a:spcPts val="0"/>
              </a:spcAft>
              <a:buSzPts val="1400"/>
              <a:buFont typeface="Montserrat"/>
              <a:buChar char="●"/>
            </a:pPr>
            <a:r>
              <a:rPr lang="en">
                <a:latin typeface="Montserrat"/>
                <a:ea typeface="Montserrat"/>
                <a:cs typeface="Montserrat"/>
                <a:sym typeface="Montserrat"/>
              </a:rPr>
              <a:t>critical (detected by the interpreter and corrected by programmers)</a:t>
            </a:r>
            <a:r>
              <a:rPr lang="en">
                <a:latin typeface="Montserrat"/>
                <a:ea typeface="Montserrat"/>
                <a:cs typeface="Montserrat"/>
                <a:sym typeface="Montserrat"/>
              </a:rPr>
              <a:t>;</a:t>
            </a:r>
            <a:endParaRPr>
              <a:latin typeface="Montserrat"/>
              <a:ea typeface="Montserrat"/>
              <a:cs typeface="Montserrat"/>
              <a:sym typeface="Montserrat"/>
            </a:endParaRPr>
          </a:p>
          <a:p>
            <a:pPr indent="-317500" lvl="0" marL="457200" rtl="0" algn="l">
              <a:spcBef>
                <a:spcPts val="1000"/>
              </a:spcBef>
              <a:spcAft>
                <a:spcPts val="1000"/>
              </a:spcAft>
              <a:buSzPts val="1400"/>
              <a:buFont typeface="Montserrat"/>
              <a:buChar char="●"/>
            </a:pPr>
            <a:r>
              <a:rPr lang="en" u="sng">
                <a:latin typeface="Montserrat"/>
                <a:ea typeface="Montserrat"/>
                <a:cs typeface="Montserrat"/>
                <a:sym typeface="Montserrat"/>
              </a:rPr>
              <a:t>hidden</a:t>
            </a:r>
            <a:r>
              <a:rPr lang="en">
                <a:latin typeface="Montserrat"/>
                <a:ea typeface="Montserrat"/>
                <a:cs typeface="Montserrat"/>
                <a:sym typeface="Montserrat"/>
              </a:rPr>
              <a:t> (</a:t>
            </a:r>
            <a:r>
              <a:rPr lang="en">
                <a:latin typeface="Montserrat"/>
                <a:ea typeface="Montserrat"/>
                <a:cs typeface="Montserrat"/>
                <a:sym typeface="Montserrat"/>
              </a:rPr>
              <a:t>not visible to the interpreter and they hinder the user</a:t>
            </a:r>
            <a:r>
              <a:rPr lang="en">
                <a:latin typeface="Montserrat"/>
                <a:ea typeface="Montserrat"/>
                <a:cs typeface="Montserrat"/>
                <a:sym typeface="Montserrat"/>
              </a:rPr>
              <a:t>).</a:t>
            </a:r>
            <a:endParaRPr>
              <a:latin typeface="Montserrat"/>
              <a:ea typeface="Montserrat"/>
              <a:cs typeface="Montserrat"/>
              <a:sym typeface="Montserrat"/>
            </a:endParaRPr>
          </a:p>
        </p:txBody>
      </p:sp>
      <p:cxnSp>
        <p:nvCxnSpPr>
          <p:cNvPr id="1347" name="Google Shape;1347;p111"/>
          <p:cNvCxnSpPr/>
          <p:nvPr/>
        </p:nvCxnSpPr>
        <p:spPr>
          <a:xfrm rot="10800000">
            <a:off x="1312550" y="3126550"/>
            <a:ext cx="0" cy="555000"/>
          </a:xfrm>
          <a:prstGeom prst="straightConnector1">
            <a:avLst/>
          </a:prstGeom>
          <a:noFill/>
          <a:ln cap="flat" cmpd="sng" w="9525">
            <a:solidFill>
              <a:srgbClr val="000000"/>
            </a:solidFill>
            <a:prstDash val="solid"/>
            <a:round/>
            <a:headEnd len="med" w="med" type="none"/>
            <a:tailEnd len="med" w="med" type="triangle"/>
          </a:ln>
        </p:spPr>
      </p:cxnSp>
      <p:sp>
        <p:nvSpPr>
          <p:cNvPr id="1348" name="Google Shape;1348;p111"/>
          <p:cNvSpPr txBox="1"/>
          <p:nvPr/>
        </p:nvSpPr>
        <p:spPr>
          <a:xfrm>
            <a:off x="831000" y="3709075"/>
            <a:ext cx="2337000" cy="8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They can be recognized by the handler and </a:t>
            </a:r>
            <a:r>
              <a:rPr lang="en" sz="1200">
                <a:solidFill>
                  <a:schemeClr val="dk1"/>
                </a:solidFill>
                <a:latin typeface="Montserrat"/>
                <a:ea typeface="Montserrat"/>
                <a:cs typeface="Montserrat"/>
                <a:sym typeface="Montserrat"/>
              </a:rPr>
              <a:t>a fix can be </a:t>
            </a:r>
            <a:r>
              <a:rPr lang="en" sz="1200">
                <a:latin typeface="Montserrat"/>
                <a:ea typeface="Montserrat"/>
                <a:cs typeface="Montserrat"/>
                <a:sym typeface="Montserrat"/>
              </a:rPr>
              <a:t>suggested.</a:t>
            </a:r>
            <a:endParaRPr sz="1200">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grpSp>
        <p:nvGrpSpPr>
          <p:cNvPr id="1353" name="Google Shape;1353;p112"/>
          <p:cNvGrpSpPr/>
          <p:nvPr/>
        </p:nvGrpSpPr>
        <p:grpSpPr>
          <a:xfrm>
            <a:off x="7814798" y="175164"/>
            <a:ext cx="1162236" cy="4798825"/>
            <a:chOff x="4572000" y="241250"/>
            <a:chExt cx="1263300" cy="4798825"/>
          </a:xfrm>
        </p:grpSpPr>
        <p:sp>
          <p:nvSpPr>
            <p:cNvPr id="1354" name="Google Shape;1354;p112"/>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12"/>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56" name="Google Shape;1356;p112"/>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357" name="Google Shape;1357;p11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1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1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1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1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1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3" name="Google Shape;1363;p112"/>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364" name="Google Shape;1364;p112"/>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365" name="Google Shape;1365;p112"/>
          <p:cNvSpPr txBox="1"/>
          <p:nvPr/>
        </p:nvSpPr>
        <p:spPr>
          <a:xfrm>
            <a:off x="199200" y="175175"/>
            <a:ext cx="74076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solidFill>
                  <a:schemeClr val="accent5"/>
                </a:solidFill>
                <a:highlight>
                  <a:schemeClr val="lt1"/>
                </a:highlight>
                <a:latin typeface="Montserrat ExtraBold"/>
                <a:ea typeface="Montserrat ExtraBold"/>
                <a:cs typeface="Montserrat ExtraBold"/>
                <a:sym typeface="Montserrat ExtraBold"/>
              </a:rPr>
              <a:t>Exception handling</a:t>
            </a:r>
            <a:endParaRPr sz="3000">
              <a:solidFill>
                <a:schemeClr val="accent5"/>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solidFill>
                <a:schemeClr val="accent5"/>
              </a:solidFill>
              <a:highlight>
                <a:srgbClr val="FFFFFF"/>
              </a:highlight>
              <a:latin typeface="Montserrat ExtraBold"/>
              <a:ea typeface="Montserrat ExtraBold"/>
              <a:cs typeface="Montserrat ExtraBold"/>
              <a:sym typeface="Montserrat ExtraBold"/>
            </a:endParaRPr>
          </a:p>
        </p:txBody>
      </p:sp>
      <p:sp>
        <p:nvSpPr>
          <p:cNvPr id="1366" name="Google Shape;1366;p112"/>
          <p:cNvSpPr txBox="1"/>
          <p:nvPr/>
        </p:nvSpPr>
        <p:spPr>
          <a:xfrm>
            <a:off x="245550" y="556700"/>
            <a:ext cx="7314900" cy="7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chemeClr val="dk1"/>
                </a:solidFill>
                <a:latin typeface="Montserrat ExtraBold"/>
                <a:ea typeface="Montserrat ExtraBold"/>
                <a:cs typeface="Montserrat ExtraBold"/>
                <a:sym typeface="Montserrat ExtraBold"/>
              </a:rPr>
              <a:t>is identifying undesirable program behavior and describing the program’s reaction to that error.</a:t>
            </a:r>
            <a:endParaRPr sz="2000">
              <a:solidFill>
                <a:schemeClr val="dk1"/>
              </a:solidFill>
              <a:latin typeface="Montserrat Black"/>
              <a:ea typeface="Montserrat Black"/>
              <a:cs typeface="Montserrat Black"/>
              <a:sym typeface="Montserrat Black"/>
            </a:endParaRPr>
          </a:p>
          <a:p>
            <a:pPr indent="0" lvl="0" marL="0" rtl="0" algn="l">
              <a:spcBef>
                <a:spcPts val="1000"/>
              </a:spcBef>
              <a:spcAft>
                <a:spcPts val="1000"/>
              </a:spcAft>
              <a:buNone/>
            </a:pPr>
            <a:r>
              <a:t/>
            </a:r>
            <a:endParaRPr sz="2000">
              <a:latin typeface="Montserrat ExtraBold"/>
              <a:ea typeface="Montserrat ExtraBold"/>
              <a:cs typeface="Montserrat ExtraBold"/>
              <a:sym typeface="Montserrat ExtraBold"/>
            </a:endParaRPr>
          </a:p>
        </p:txBody>
      </p:sp>
      <p:sp>
        <p:nvSpPr>
          <p:cNvPr id="1367" name="Google Shape;1367;p112"/>
          <p:cNvSpPr txBox="1"/>
          <p:nvPr/>
        </p:nvSpPr>
        <p:spPr>
          <a:xfrm>
            <a:off x="360000" y="2007375"/>
            <a:ext cx="1293900" cy="1789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2400">
              <a:solidFill>
                <a:srgbClr val="0000FF"/>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None/>
            </a:pPr>
            <a:r>
              <a:rPr lang="en" sz="2400">
                <a:solidFill>
                  <a:srgbClr val="0000FF"/>
                </a:solidFill>
                <a:highlight>
                  <a:srgbClr val="FFFFFF"/>
                </a:highlight>
                <a:latin typeface="Consolas"/>
                <a:ea typeface="Consolas"/>
                <a:cs typeface="Consolas"/>
                <a:sym typeface="Consolas"/>
              </a:rPr>
              <a:t>try</a:t>
            </a:r>
            <a:r>
              <a:rPr lang="en" sz="2400">
                <a:highlight>
                  <a:srgbClr val="FFFFFF"/>
                </a:highlight>
                <a:latin typeface="Consolas"/>
                <a:ea typeface="Consolas"/>
                <a:cs typeface="Consolas"/>
                <a:sym typeface="Consolas"/>
              </a:rPr>
              <a:t>:</a:t>
            </a:r>
            <a:endParaRPr sz="2400">
              <a:solidFill>
                <a:srgbClr val="A31515"/>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2400">
                <a:solidFill>
                  <a:srgbClr val="A31515"/>
                </a:solidFill>
                <a:latin typeface="Consolas"/>
                <a:ea typeface="Consolas"/>
                <a:cs typeface="Consolas"/>
                <a:sym typeface="Consolas"/>
              </a:rPr>
              <a:t>	 </a:t>
            </a:r>
            <a:endParaRPr sz="2400">
              <a:solidFill>
                <a:srgbClr val="6AA84F"/>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2400">
                <a:solidFill>
                  <a:srgbClr val="0000FF"/>
                </a:solidFill>
                <a:highlight>
                  <a:srgbClr val="FFFFFF"/>
                </a:highlight>
                <a:latin typeface="Consolas"/>
                <a:ea typeface="Consolas"/>
                <a:cs typeface="Consolas"/>
                <a:sym typeface="Consolas"/>
              </a:rPr>
              <a:t>except</a:t>
            </a:r>
            <a:r>
              <a:rPr lang="en" sz="2400">
                <a:highlight>
                  <a:srgbClr val="FFFFFF"/>
                </a:highlight>
                <a:latin typeface="Consolas"/>
                <a:ea typeface="Consolas"/>
                <a:cs typeface="Consolas"/>
                <a:sym typeface="Consolas"/>
              </a:rPr>
              <a:t>:</a:t>
            </a:r>
            <a:endParaRPr sz="2400">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2400">
                <a:highlight>
                  <a:srgbClr val="FFFFFF"/>
                </a:highlight>
                <a:latin typeface="Consolas"/>
                <a:ea typeface="Consolas"/>
                <a:cs typeface="Consolas"/>
                <a:sym typeface="Consolas"/>
              </a:rPr>
              <a:t>    </a:t>
            </a:r>
            <a:endParaRPr sz="2400">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rPr lang="en" sz="2400">
                <a:solidFill>
                  <a:srgbClr val="A31515"/>
                </a:solidFill>
                <a:latin typeface="Consolas"/>
                <a:ea typeface="Consolas"/>
                <a:cs typeface="Consolas"/>
                <a:sym typeface="Consolas"/>
              </a:rPr>
              <a:t>    </a:t>
            </a:r>
            <a:endParaRPr sz="2400">
              <a:solidFill>
                <a:srgbClr val="A31515"/>
              </a:solidFill>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br>
              <a:rPr lang="en" sz="2400">
                <a:solidFill>
                  <a:srgbClr val="000000"/>
                </a:solidFill>
                <a:highlight>
                  <a:srgbClr val="FFFFFF"/>
                </a:highlight>
                <a:latin typeface="Consolas"/>
                <a:ea typeface="Consolas"/>
                <a:cs typeface="Consolas"/>
                <a:sym typeface="Consolas"/>
              </a:rPr>
            </a:br>
            <a:r>
              <a:rPr lang="en" sz="2400">
                <a:solidFill>
                  <a:srgbClr val="000000"/>
                </a:solidFill>
                <a:highlight>
                  <a:srgbClr val="FFFFFF"/>
                </a:highlight>
                <a:latin typeface="Consolas"/>
                <a:ea typeface="Consolas"/>
                <a:cs typeface="Consolas"/>
                <a:sym typeface="Consolas"/>
              </a:rPr>
              <a:t>    </a:t>
            </a:r>
            <a:endParaRPr sz="2400">
              <a:latin typeface="Montserrat Medium"/>
              <a:ea typeface="Montserrat Medium"/>
              <a:cs typeface="Montserrat Medium"/>
              <a:sym typeface="Montserrat Medium"/>
            </a:endParaRPr>
          </a:p>
        </p:txBody>
      </p:sp>
      <p:sp>
        <p:nvSpPr>
          <p:cNvPr id="1368" name="Google Shape;1368;p112"/>
          <p:cNvSpPr/>
          <p:nvPr/>
        </p:nvSpPr>
        <p:spPr>
          <a:xfrm>
            <a:off x="360000" y="1939825"/>
            <a:ext cx="4212000" cy="420300"/>
          </a:xfrm>
          <a:prstGeom prst="roundRect">
            <a:avLst>
              <a:gd fmla="val 16667" name="adj"/>
            </a:avLst>
          </a:prstGeom>
          <a:solidFill>
            <a:schemeClr val="lt2"/>
          </a:solidFill>
          <a:ln cap="flat" cmpd="sng" w="19050">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Getting potentially problematic </a:t>
            </a:r>
            <a:r>
              <a:rPr b="1" lang="en"/>
              <a:t>data</a:t>
            </a:r>
            <a:endParaRPr b="1"/>
          </a:p>
        </p:txBody>
      </p:sp>
      <p:sp>
        <p:nvSpPr>
          <p:cNvPr id="1369" name="Google Shape;1369;p112"/>
          <p:cNvSpPr/>
          <p:nvPr/>
        </p:nvSpPr>
        <p:spPr>
          <a:xfrm>
            <a:off x="1041325" y="2834300"/>
            <a:ext cx="3995400" cy="420300"/>
          </a:xfrm>
          <a:prstGeom prst="roundRect">
            <a:avLst>
              <a:gd fmla="val 16667" name="adj"/>
            </a:avLst>
          </a:prstGeom>
          <a:solidFill>
            <a:schemeClr val="l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Attempt to perform an action with the </a:t>
            </a:r>
            <a:r>
              <a:rPr b="1" lang="en"/>
              <a:t>data</a:t>
            </a:r>
            <a:endParaRPr b="1"/>
          </a:p>
        </p:txBody>
      </p:sp>
      <p:sp>
        <p:nvSpPr>
          <p:cNvPr id="1370" name="Google Shape;1370;p112"/>
          <p:cNvSpPr/>
          <p:nvPr/>
        </p:nvSpPr>
        <p:spPr>
          <a:xfrm>
            <a:off x="1041325" y="3957375"/>
            <a:ext cx="3995400" cy="420300"/>
          </a:xfrm>
          <a:prstGeom prst="roundRect">
            <a:avLst>
              <a:gd fmla="val 16667" name="adj"/>
            </a:avLst>
          </a:prstGeom>
          <a:solidFill>
            <a:schemeClr val="lt2"/>
          </a:solidFill>
          <a:ln cap="flat" cmpd="sng" w="19050">
            <a:solidFill>
              <a:schemeClr val="accent5"/>
            </a:solidFill>
            <a:prstDash val="dash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Action-reaction if an error occurs</a:t>
            </a:r>
            <a:endParaRPr b="1"/>
          </a:p>
        </p:txBody>
      </p:sp>
      <p:sp>
        <p:nvSpPr>
          <p:cNvPr id="1371" name="Google Shape;1371;p112"/>
          <p:cNvSpPr txBox="1"/>
          <p:nvPr/>
        </p:nvSpPr>
        <p:spPr>
          <a:xfrm>
            <a:off x="5259201" y="2255725"/>
            <a:ext cx="2690100" cy="23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999999"/>
                </a:solidFill>
              </a:rPr>
              <a:t>Try to perform:</a:t>
            </a:r>
            <a:endParaRPr sz="1600">
              <a:solidFill>
                <a:srgbClr val="999999"/>
              </a:solidFill>
            </a:endParaRPr>
          </a:p>
          <a:p>
            <a:pPr indent="0" lvl="0" marL="0" rtl="0" algn="l">
              <a:spcBef>
                <a:spcPts val="0"/>
              </a:spcBef>
              <a:spcAft>
                <a:spcPts val="0"/>
              </a:spcAft>
              <a:buNone/>
            </a:pPr>
            <a:r>
              <a:t/>
            </a:r>
            <a:endParaRPr sz="1600">
              <a:solidFill>
                <a:srgbClr val="999999"/>
              </a:solidFill>
            </a:endParaRPr>
          </a:p>
          <a:p>
            <a:pPr indent="0" lvl="0" marL="0" rtl="0" algn="l">
              <a:spcBef>
                <a:spcPts val="0"/>
              </a:spcBef>
              <a:spcAft>
                <a:spcPts val="0"/>
              </a:spcAft>
              <a:buNone/>
            </a:pPr>
            <a:r>
              <a:rPr lang="en" sz="1600">
                <a:solidFill>
                  <a:srgbClr val="999999"/>
                </a:solidFill>
              </a:rPr>
              <a:t>    Action</a:t>
            </a:r>
            <a:endParaRPr sz="1600">
              <a:solidFill>
                <a:srgbClr val="999999"/>
              </a:solidFill>
            </a:endParaRPr>
          </a:p>
          <a:p>
            <a:pPr indent="0" lvl="0" marL="0" rtl="0" algn="l">
              <a:spcBef>
                <a:spcPts val="0"/>
              </a:spcBef>
              <a:spcAft>
                <a:spcPts val="0"/>
              </a:spcAft>
              <a:buNone/>
            </a:pPr>
            <a:r>
              <a:t/>
            </a:r>
            <a:endParaRPr sz="1600">
              <a:solidFill>
                <a:srgbClr val="999999"/>
              </a:solidFill>
            </a:endParaRPr>
          </a:p>
          <a:p>
            <a:pPr indent="0" lvl="0" marL="0" rtl="0" algn="l">
              <a:spcBef>
                <a:spcPts val="0"/>
              </a:spcBef>
              <a:spcAft>
                <a:spcPts val="0"/>
              </a:spcAft>
              <a:buNone/>
            </a:pPr>
            <a:r>
              <a:rPr lang="en" sz="1600">
                <a:solidFill>
                  <a:srgbClr val="999999"/>
                </a:solidFill>
              </a:rPr>
              <a:t>If it doesn’t work out:</a:t>
            </a:r>
            <a:endParaRPr sz="1600">
              <a:solidFill>
                <a:srgbClr val="999999"/>
              </a:solidFill>
            </a:endParaRPr>
          </a:p>
          <a:p>
            <a:pPr indent="0" lvl="0" marL="0" rtl="0" algn="l">
              <a:spcBef>
                <a:spcPts val="0"/>
              </a:spcBef>
              <a:spcAft>
                <a:spcPts val="0"/>
              </a:spcAft>
              <a:buNone/>
            </a:pPr>
            <a:r>
              <a:t/>
            </a:r>
            <a:endParaRPr sz="1600">
              <a:solidFill>
                <a:srgbClr val="999999"/>
              </a:solidFill>
            </a:endParaRPr>
          </a:p>
          <a:p>
            <a:pPr indent="0" lvl="0" marL="0" rtl="0" algn="l">
              <a:spcBef>
                <a:spcPts val="0"/>
              </a:spcBef>
              <a:spcAft>
                <a:spcPts val="0"/>
              </a:spcAft>
              <a:buNone/>
            </a:pPr>
            <a:r>
              <a:rPr lang="en" sz="1600">
                <a:solidFill>
                  <a:srgbClr val="999999"/>
                </a:solidFill>
              </a:rPr>
              <a:t>    Action-reaction</a:t>
            </a:r>
            <a:endParaRPr sz="1600">
              <a:solidFill>
                <a:srgbClr val="999999"/>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13"/>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400">
                <a:highlight>
                  <a:srgbClr val="FFFFFF"/>
                </a:highlight>
                <a:latin typeface="Montserrat ExtraBold"/>
                <a:ea typeface="Montserrat ExtraBold"/>
                <a:cs typeface="Montserrat ExtraBold"/>
                <a:sym typeface="Montserrat ExtraBold"/>
              </a:rPr>
              <a:t>Let's modify the task</a:t>
            </a:r>
            <a:endParaRPr sz="2400">
              <a:latin typeface="Montserrat ExtraBold"/>
              <a:ea typeface="Montserrat ExtraBold"/>
              <a:cs typeface="Montserrat ExtraBold"/>
              <a:sym typeface="Montserrat ExtraBold"/>
            </a:endParaRPr>
          </a:p>
        </p:txBody>
      </p:sp>
      <p:grpSp>
        <p:nvGrpSpPr>
          <p:cNvPr id="1377" name="Google Shape;1377;p113"/>
          <p:cNvGrpSpPr/>
          <p:nvPr/>
        </p:nvGrpSpPr>
        <p:grpSpPr>
          <a:xfrm>
            <a:off x="7814798" y="175164"/>
            <a:ext cx="1162236" cy="4798825"/>
            <a:chOff x="4572000" y="241250"/>
            <a:chExt cx="1263300" cy="4798825"/>
          </a:xfrm>
        </p:grpSpPr>
        <p:sp>
          <p:nvSpPr>
            <p:cNvPr id="1378" name="Google Shape;1378;p113"/>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3"/>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80" name="Google Shape;1380;p113"/>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381" name="Google Shape;1381;p11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7" name="Google Shape;1387;p113"/>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388" name="Google Shape;1388;p113"/>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389" name="Google Shape;1389;p113"/>
          <p:cNvSpPr txBox="1"/>
          <p:nvPr/>
        </p:nvSpPr>
        <p:spPr>
          <a:xfrm>
            <a:off x="286250" y="625700"/>
            <a:ext cx="74547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Montserrat"/>
                <a:ea typeface="Montserrat"/>
                <a:cs typeface="Montserrat"/>
                <a:sym typeface="Montserrat"/>
              </a:rPr>
              <a:t>The task</a:t>
            </a:r>
            <a:r>
              <a:rPr lang="en">
                <a:solidFill>
                  <a:schemeClr val="dk1"/>
                </a:solidFill>
                <a:latin typeface="Montserrat"/>
                <a:ea typeface="Montserrat"/>
                <a:cs typeface="Montserrat"/>
                <a:sym typeface="Montserrat"/>
              </a:rPr>
              <a:t>. Write a program that checks the formula for calculating the area of a rectangle. There is one answer attempt. The user enters the lengths of the two sides of a rectangle. The program should display its area.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p:txBody>
      </p:sp>
      <p:sp>
        <p:nvSpPr>
          <p:cNvPr id="1390" name="Google Shape;1390;p113"/>
          <p:cNvSpPr txBox="1"/>
          <p:nvPr/>
        </p:nvSpPr>
        <p:spPr>
          <a:xfrm>
            <a:off x="352725" y="4338375"/>
            <a:ext cx="7341300" cy="54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How can we improve the program with exception handling?</a:t>
            </a:r>
            <a:endParaRPr i="1">
              <a:latin typeface="Montserrat"/>
              <a:ea typeface="Montserrat"/>
              <a:cs typeface="Montserrat"/>
              <a:sym typeface="Montserrat"/>
            </a:endParaRPr>
          </a:p>
        </p:txBody>
      </p:sp>
      <p:sp>
        <p:nvSpPr>
          <p:cNvPr id="1391" name="Google Shape;1391;p113"/>
          <p:cNvSpPr txBox="1"/>
          <p:nvPr/>
        </p:nvSpPr>
        <p:spPr>
          <a:xfrm>
            <a:off x="352725" y="1706250"/>
            <a:ext cx="5432700" cy="173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a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first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b = </a:t>
            </a:r>
            <a:r>
              <a:rPr lang="en">
                <a:solidFill>
                  <a:srgbClr val="0000FF"/>
                </a:solidFill>
                <a:highlight>
                  <a:srgbClr val="FFFFFE"/>
                </a:highlight>
                <a:latin typeface="Consolas"/>
                <a:ea typeface="Consolas"/>
                <a:cs typeface="Consolas"/>
                <a:sym typeface="Consolas"/>
              </a:rPr>
              <a:t>int</a:t>
            </a:r>
            <a:r>
              <a:rPr lang="en">
                <a:solidFill>
                  <a:schemeClr val="dk1"/>
                </a:solidFill>
                <a:highlight>
                  <a:srgbClr val="FFFFFE"/>
                </a:highlight>
                <a:latin typeface="Consolas"/>
                <a:ea typeface="Consolas"/>
                <a:cs typeface="Consolas"/>
                <a:sym typeface="Consolas"/>
              </a:rPr>
              <a:t>(</a:t>
            </a:r>
            <a:r>
              <a:rPr lang="en">
                <a:solidFill>
                  <a:srgbClr val="0000FF"/>
                </a:solidFill>
                <a:highlight>
                  <a:srgbClr val="FFFFFE"/>
                </a:highlight>
                <a:latin typeface="Consolas"/>
                <a:ea typeface="Consolas"/>
                <a:cs typeface="Consolas"/>
                <a:sym typeface="Consolas"/>
              </a:rPr>
              <a:t>input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Enter the length of the second side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chemeClr val="dk1"/>
                </a:solidFill>
                <a:highlight>
                  <a:srgbClr val="FFFFFE"/>
                </a:highlight>
                <a:latin typeface="Consolas"/>
                <a:ea typeface="Consolas"/>
                <a:cs typeface="Consolas"/>
                <a:sym typeface="Consolas"/>
              </a:rPr>
              <a:t>s = a * b</a:t>
            </a:r>
            <a:endParaRPr>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a:solidFill>
                  <a:srgbClr val="0000FF"/>
                </a:solidFill>
                <a:highlight>
                  <a:srgbClr val="FFFFFE"/>
                </a:highlight>
                <a:latin typeface="Consolas"/>
                <a:ea typeface="Consolas"/>
                <a:cs typeface="Consolas"/>
                <a:sym typeface="Consolas"/>
              </a:rPr>
              <a:t>print</a:t>
            </a:r>
            <a:r>
              <a:rPr lang="en">
                <a:solidFill>
                  <a:schemeClr val="dk1"/>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a:t>
            </a:r>
            <a:r>
              <a:rPr lang="en">
                <a:solidFill>
                  <a:srgbClr val="A31515"/>
                </a:solidFill>
                <a:highlight>
                  <a:srgbClr val="FFFFFE"/>
                </a:highlight>
                <a:latin typeface="Consolas"/>
                <a:ea typeface="Consolas"/>
                <a:cs typeface="Consolas"/>
                <a:sym typeface="Consolas"/>
              </a:rPr>
              <a:t>The area of the rectangle</a:t>
            </a:r>
            <a:r>
              <a:rPr lang="en">
                <a:solidFill>
                  <a:srgbClr val="A31515"/>
                </a:solidFill>
                <a:highlight>
                  <a:srgbClr val="FFFFFE"/>
                </a:highlight>
                <a:latin typeface="Consolas"/>
                <a:ea typeface="Consolas"/>
                <a:cs typeface="Consolas"/>
                <a:sym typeface="Consolas"/>
              </a:rPr>
              <a:t>:'</a:t>
            </a:r>
            <a:r>
              <a:rPr lang="en">
                <a:solidFill>
                  <a:schemeClr val="dk1"/>
                </a:solidFill>
                <a:highlight>
                  <a:srgbClr val="FFFFFE"/>
                </a:highlight>
                <a:latin typeface="Consolas"/>
                <a:ea typeface="Consolas"/>
                <a:cs typeface="Consolas"/>
                <a:sym typeface="Consolas"/>
              </a:rPr>
              <a:t>, s)</a:t>
            </a:r>
            <a:endParaRPr>
              <a:solidFill>
                <a:schemeClr val="dk1"/>
              </a:solidFill>
              <a:highlight>
                <a:srgbClr val="FFFFFE"/>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14"/>
          <p:cNvSpPr txBox="1"/>
          <p:nvPr/>
        </p:nvSpPr>
        <p:spPr>
          <a:xfrm>
            <a:off x="352725" y="175175"/>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modify the task</a:t>
            </a:r>
            <a:endParaRPr sz="24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400">
              <a:highlight>
                <a:srgbClr val="FFFFFF"/>
              </a:highlight>
              <a:latin typeface="Montserrat ExtraBold"/>
              <a:ea typeface="Montserrat ExtraBold"/>
              <a:cs typeface="Montserrat ExtraBold"/>
              <a:sym typeface="Montserrat ExtraBold"/>
            </a:endParaRPr>
          </a:p>
        </p:txBody>
      </p:sp>
      <p:grpSp>
        <p:nvGrpSpPr>
          <p:cNvPr id="1397" name="Google Shape;1397;p114"/>
          <p:cNvGrpSpPr/>
          <p:nvPr/>
        </p:nvGrpSpPr>
        <p:grpSpPr>
          <a:xfrm>
            <a:off x="7814798" y="175164"/>
            <a:ext cx="1162236" cy="4798825"/>
            <a:chOff x="4572000" y="241250"/>
            <a:chExt cx="1263300" cy="4798825"/>
          </a:xfrm>
        </p:grpSpPr>
        <p:sp>
          <p:nvSpPr>
            <p:cNvPr id="1398" name="Google Shape;1398;p114"/>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4"/>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00" name="Google Shape;1400;p114"/>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401" name="Google Shape;1401;p11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7" name="Google Shape;1407;p114"/>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408" name="Google Shape;1408;p114"/>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409" name="Google Shape;1409;p114"/>
          <p:cNvSpPr txBox="1"/>
          <p:nvPr/>
        </p:nvSpPr>
        <p:spPr>
          <a:xfrm>
            <a:off x="0" y="675975"/>
            <a:ext cx="5143800" cy="406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a = </a:t>
            </a:r>
            <a:r>
              <a:rPr lang="en" sz="1200">
                <a:solidFill>
                  <a:srgbClr val="0000FF"/>
                </a:solidFill>
                <a:highlight>
                  <a:srgbClr val="FFFFFE"/>
                </a:highlight>
                <a:latin typeface="Consolas"/>
                <a:ea typeface="Consolas"/>
                <a:cs typeface="Consolas"/>
                <a:sym typeface="Consolas"/>
              </a:rPr>
              <a:t>input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Enter the length of the first side</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0000FF"/>
                </a:solidFill>
                <a:highlight>
                  <a:srgbClr val="FFFFFE"/>
                </a:highlight>
                <a:latin typeface="Consolas"/>
                <a:ea typeface="Consolas"/>
                <a:cs typeface="Consolas"/>
                <a:sym typeface="Consolas"/>
              </a:rPr>
              <a:t>try</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a = </a:t>
            </a:r>
            <a:r>
              <a:rPr lang="en" sz="1200">
                <a:solidFill>
                  <a:srgbClr val="0000FF"/>
                </a:solidFill>
                <a:highlight>
                  <a:srgbClr val="FFFFFE"/>
                </a:highlight>
                <a:latin typeface="Consolas"/>
                <a:ea typeface="Consolas"/>
                <a:cs typeface="Consolas"/>
                <a:sym typeface="Consolas"/>
              </a:rPr>
              <a:t>int</a:t>
            </a:r>
            <a:r>
              <a:rPr lang="en" sz="1200">
                <a:solidFill>
                  <a:schemeClr val="dk1"/>
                </a:solidFill>
                <a:highlight>
                  <a:srgbClr val="FFFFFE"/>
                </a:highlight>
                <a:latin typeface="Consolas"/>
                <a:ea typeface="Consolas"/>
                <a:cs typeface="Consolas"/>
                <a:sym typeface="Consolas"/>
              </a:rPr>
              <a:t>(a)</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0000FF"/>
                </a:solidFill>
                <a:highlight>
                  <a:srgbClr val="FFFFFE"/>
                </a:highlight>
                <a:latin typeface="Consolas"/>
                <a:ea typeface="Consolas"/>
                <a:cs typeface="Consolas"/>
                <a:sym typeface="Consolas"/>
              </a:rPr>
              <a:t>except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a:t>
            </a:r>
            <a:r>
              <a:rPr lang="en" sz="1200">
                <a:solidFill>
                  <a:srgbClr val="0000FF"/>
                </a:solidFill>
                <a:highlight>
                  <a:srgbClr val="FFFFFE"/>
                </a:highlight>
                <a:latin typeface="Consolas"/>
                <a:ea typeface="Consolas"/>
                <a:cs typeface="Consolas"/>
                <a:sym typeface="Consolas"/>
              </a:rPr>
              <a:t>print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Error! Enter the length as an integer without letters</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a = </a:t>
            </a:r>
            <a:r>
              <a:rPr lang="en" sz="1200">
                <a:solidFill>
                  <a:srgbClr val="0000FF"/>
                </a:solidFill>
                <a:highlight>
                  <a:srgbClr val="FFFFFE"/>
                </a:highlight>
                <a:latin typeface="Consolas"/>
                <a:ea typeface="Consolas"/>
                <a:cs typeface="Consolas"/>
                <a:sym typeface="Consolas"/>
              </a:rPr>
              <a:t>int</a:t>
            </a:r>
            <a:r>
              <a:rPr lang="en" sz="1200">
                <a:solidFill>
                  <a:schemeClr val="dk1"/>
                </a:solidFill>
                <a:highlight>
                  <a:srgbClr val="FFFFFE"/>
                </a:highlight>
                <a:latin typeface="Consolas"/>
                <a:ea typeface="Consolas"/>
                <a:cs typeface="Consolas"/>
                <a:sym typeface="Consolas"/>
              </a:rPr>
              <a:t>(</a:t>
            </a:r>
            <a:r>
              <a:rPr lang="en" sz="1200">
                <a:solidFill>
                  <a:srgbClr val="0000FF"/>
                </a:solidFill>
                <a:highlight>
                  <a:srgbClr val="FFFFFE"/>
                </a:highlight>
                <a:latin typeface="Consolas"/>
                <a:ea typeface="Consolas"/>
                <a:cs typeface="Consolas"/>
                <a:sym typeface="Consolas"/>
              </a:rPr>
              <a:t>input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Enter the length of the first side</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b = </a:t>
            </a:r>
            <a:r>
              <a:rPr lang="en" sz="1200">
                <a:solidFill>
                  <a:srgbClr val="0000FF"/>
                </a:solidFill>
                <a:highlight>
                  <a:srgbClr val="FFFFFE"/>
                </a:highlight>
                <a:latin typeface="Consolas"/>
                <a:ea typeface="Consolas"/>
                <a:cs typeface="Consolas"/>
                <a:sym typeface="Consolas"/>
              </a:rPr>
              <a:t>input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Enter the length of the second side</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0000FF"/>
                </a:solidFill>
                <a:highlight>
                  <a:srgbClr val="FFFFFE"/>
                </a:highlight>
                <a:latin typeface="Consolas"/>
                <a:ea typeface="Consolas"/>
                <a:cs typeface="Consolas"/>
                <a:sym typeface="Consolas"/>
              </a:rPr>
              <a:t>try</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b = </a:t>
            </a:r>
            <a:r>
              <a:rPr lang="en" sz="1200">
                <a:solidFill>
                  <a:srgbClr val="0000FF"/>
                </a:solidFill>
                <a:highlight>
                  <a:srgbClr val="FFFFFE"/>
                </a:highlight>
                <a:latin typeface="Consolas"/>
                <a:ea typeface="Consolas"/>
                <a:cs typeface="Consolas"/>
                <a:sym typeface="Consolas"/>
              </a:rPr>
              <a:t>int</a:t>
            </a:r>
            <a:r>
              <a:rPr lang="en" sz="1200">
                <a:solidFill>
                  <a:schemeClr val="dk1"/>
                </a:solidFill>
                <a:highlight>
                  <a:srgbClr val="FFFFFE"/>
                </a:highlight>
                <a:latin typeface="Consolas"/>
                <a:ea typeface="Consolas"/>
                <a:cs typeface="Consolas"/>
                <a:sym typeface="Consolas"/>
              </a:rPr>
              <a:t>(b)</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0000FF"/>
                </a:solidFill>
                <a:highlight>
                  <a:srgbClr val="FFFFFE"/>
                </a:highlight>
                <a:latin typeface="Consolas"/>
                <a:ea typeface="Consolas"/>
                <a:cs typeface="Consolas"/>
                <a:sym typeface="Consolas"/>
              </a:rPr>
              <a:t>except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a:t>
            </a:r>
            <a:r>
              <a:rPr lang="en" sz="1200">
                <a:solidFill>
                  <a:srgbClr val="0000FF"/>
                </a:solidFill>
                <a:highlight>
                  <a:srgbClr val="FFFFFE"/>
                </a:highlight>
                <a:latin typeface="Consolas"/>
                <a:ea typeface="Consolas"/>
                <a:cs typeface="Consolas"/>
                <a:sym typeface="Consolas"/>
              </a:rPr>
              <a:t>print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Error! Enter the length as an integer without letters</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   b = </a:t>
            </a:r>
            <a:r>
              <a:rPr lang="en" sz="1200">
                <a:solidFill>
                  <a:srgbClr val="0000FF"/>
                </a:solidFill>
                <a:highlight>
                  <a:srgbClr val="FFFFFE"/>
                </a:highlight>
                <a:latin typeface="Consolas"/>
                <a:ea typeface="Consolas"/>
                <a:cs typeface="Consolas"/>
                <a:sym typeface="Consolas"/>
              </a:rPr>
              <a:t>int</a:t>
            </a:r>
            <a:r>
              <a:rPr lang="en" sz="1200">
                <a:solidFill>
                  <a:schemeClr val="dk1"/>
                </a:solidFill>
                <a:highlight>
                  <a:srgbClr val="FFFFFE"/>
                </a:highlight>
                <a:latin typeface="Consolas"/>
                <a:ea typeface="Consolas"/>
                <a:cs typeface="Consolas"/>
                <a:sym typeface="Consolas"/>
              </a:rPr>
              <a:t>(</a:t>
            </a:r>
            <a:r>
              <a:rPr lang="en" sz="1200">
                <a:solidFill>
                  <a:srgbClr val="0000FF"/>
                </a:solidFill>
                <a:highlight>
                  <a:srgbClr val="FFFFFE"/>
                </a:highlight>
                <a:latin typeface="Consolas"/>
                <a:ea typeface="Consolas"/>
                <a:cs typeface="Consolas"/>
                <a:sym typeface="Consolas"/>
              </a:rPr>
              <a:t>input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Enter the length of the second side</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chemeClr val="dk1"/>
                </a:solidFill>
                <a:highlight>
                  <a:srgbClr val="FFFFFE"/>
                </a:highlight>
                <a:latin typeface="Consolas"/>
                <a:ea typeface="Consolas"/>
                <a:cs typeface="Consolas"/>
                <a:sym typeface="Consolas"/>
              </a:rPr>
              <a:t>s = a * b</a:t>
            </a:r>
            <a:endParaRPr sz="12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0000FF"/>
                </a:solidFill>
                <a:highlight>
                  <a:srgbClr val="FFFFFE"/>
                </a:highlight>
                <a:latin typeface="Consolas"/>
                <a:ea typeface="Consolas"/>
                <a:cs typeface="Consolas"/>
                <a:sym typeface="Consolas"/>
              </a:rPr>
              <a:t>print</a:t>
            </a:r>
            <a:r>
              <a:rPr lang="en" sz="1200">
                <a:solidFill>
                  <a:schemeClr val="dk1"/>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a:t>
            </a:r>
            <a:r>
              <a:rPr lang="en" sz="1200">
                <a:solidFill>
                  <a:srgbClr val="A31515"/>
                </a:solidFill>
                <a:highlight>
                  <a:srgbClr val="FFFFFE"/>
                </a:highlight>
                <a:latin typeface="Consolas"/>
                <a:ea typeface="Consolas"/>
                <a:cs typeface="Consolas"/>
                <a:sym typeface="Consolas"/>
              </a:rPr>
              <a:t>The area of the rectangle</a:t>
            </a:r>
            <a:r>
              <a:rPr lang="en" sz="1200">
                <a:solidFill>
                  <a:srgbClr val="A31515"/>
                </a:solidFill>
                <a:highlight>
                  <a:srgbClr val="FFFFFE"/>
                </a:highlight>
                <a:latin typeface="Consolas"/>
                <a:ea typeface="Consolas"/>
                <a:cs typeface="Consolas"/>
                <a:sym typeface="Consolas"/>
              </a:rPr>
              <a:t>:'</a:t>
            </a:r>
            <a:r>
              <a:rPr lang="en" sz="1200">
                <a:solidFill>
                  <a:schemeClr val="dk1"/>
                </a:solidFill>
                <a:highlight>
                  <a:srgbClr val="FFFFFE"/>
                </a:highlight>
                <a:latin typeface="Consolas"/>
                <a:ea typeface="Consolas"/>
                <a:cs typeface="Consolas"/>
                <a:sym typeface="Consolas"/>
              </a:rPr>
              <a:t>, s)</a:t>
            </a:r>
            <a:endParaRPr sz="1200">
              <a:latin typeface="Consolas"/>
              <a:ea typeface="Consolas"/>
              <a:cs typeface="Consolas"/>
              <a:sym typeface="Consolas"/>
            </a:endParaRPr>
          </a:p>
        </p:txBody>
      </p:sp>
      <p:sp>
        <p:nvSpPr>
          <p:cNvPr id="1410" name="Google Shape;1410;p114"/>
          <p:cNvSpPr txBox="1"/>
          <p:nvPr/>
        </p:nvSpPr>
        <p:spPr>
          <a:xfrm>
            <a:off x="4887300" y="2574600"/>
            <a:ext cx="2619300" cy="10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latin typeface="Montserrat"/>
                <a:ea typeface="Montserrat"/>
                <a:cs typeface="Montserrat"/>
                <a:sym typeface="Montserrat"/>
              </a:rPr>
              <a:t>Error again!</a:t>
            </a:r>
            <a:endParaRPr i="1"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i="1" lang="en" sz="1200">
                <a:latin typeface="Montserrat"/>
                <a:ea typeface="Montserrat"/>
                <a:cs typeface="Montserrat"/>
                <a:sym typeface="Montserrat"/>
              </a:rPr>
              <a:t>How can we anticipate that too?</a:t>
            </a:r>
            <a:endParaRPr i="1" sz="1200">
              <a:latin typeface="Montserrat"/>
              <a:ea typeface="Montserrat"/>
              <a:cs typeface="Montserrat"/>
              <a:sym typeface="Montserrat"/>
            </a:endParaRPr>
          </a:p>
          <a:p>
            <a:pPr indent="0" lvl="0" marL="0" rtl="0" algn="l">
              <a:spcBef>
                <a:spcPts val="0"/>
              </a:spcBef>
              <a:spcAft>
                <a:spcPts val="0"/>
              </a:spcAft>
              <a:buNone/>
            </a:pPr>
            <a:r>
              <a:t/>
            </a:r>
            <a:endParaRPr i="1" sz="1200">
              <a:latin typeface="Montserrat"/>
              <a:ea typeface="Montserrat"/>
              <a:cs typeface="Montserrat"/>
              <a:sym typeface="Montserrat"/>
            </a:endParaRPr>
          </a:p>
        </p:txBody>
      </p:sp>
      <p:pic>
        <p:nvPicPr>
          <p:cNvPr id="1411" name="Google Shape;1411;p114"/>
          <p:cNvPicPr preferRelativeResize="0"/>
          <p:nvPr/>
        </p:nvPicPr>
        <p:blipFill>
          <a:blip r:embed="rId5">
            <a:alphaModFix/>
          </a:blip>
          <a:stretch>
            <a:fillRect/>
          </a:stretch>
        </p:blipFill>
        <p:spPr>
          <a:xfrm>
            <a:off x="4963500" y="463950"/>
            <a:ext cx="2791800" cy="1687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 name="Shape 316"/>
        <p:cNvGrpSpPr/>
        <p:nvPr/>
      </p:nvGrpSpPr>
      <p:grpSpPr>
        <a:xfrm>
          <a:off x="0" y="0"/>
          <a:ext cx="0" cy="0"/>
          <a:chOff x="0" y="0"/>
          <a:chExt cx="0" cy="0"/>
        </a:xfrm>
      </p:grpSpPr>
      <p:sp>
        <p:nvSpPr>
          <p:cNvPr id="317" name="Google Shape;317;p61"/>
          <p:cNvSpPr txBox="1"/>
          <p:nvPr/>
        </p:nvSpPr>
        <p:spPr>
          <a:xfrm>
            <a:off x="303975" y="175175"/>
            <a:ext cx="72351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2800">
                <a:highlight>
                  <a:srgbClr val="FFFFFF"/>
                </a:highlight>
                <a:latin typeface="Montserrat ExtraBold"/>
                <a:ea typeface="Montserrat ExtraBold"/>
                <a:cs typeface="Montserrat ExtraBold"/>
                <a:sym typeface="Montserrat ExtraBold"/>
              </a:rPr>
              <a:t>Welcome, developers!</a:t>
            </a:r>
            <a:endParaRPr sz="2800">
              <a:latin typeface="Montserrat ExtraBold"/>
              <a:ea typeface="Montserrat ExtraBold"/>
              <a:cs typeface="Montserrat ExtraBold"/>
              <a:sym typeface="Montserrat ExtraBold"/>
            </a:endParaRPr>
          </a:p>
        </p:txBody>
      </p:sp>
      <p:grpSp>
        <p:nvGrpSpPr>
          <p:cNvPr id="318" name="Google Shape;318;p61"/>
          <p:cNvGrpSpPr/>
          <p:nvPr/>
        </p:nvGrpSpPr>
        <p:grpSpPr>
          <a:xfrm>
            <a:off x="7814798" y="175164"/>
            <a:ext cx="1162236" cy="4798825"/>
            <a:chOff x="4572000" y="241250"/>
            <a:chExt cx="1263300" cy="4798825"/>
          </a:xfrm>
        </p:grpSpPr>
        <p:sp>
          <p:nvSpPr>
            <p:cNvPr id="319" name="Google Shape;319;p61"/>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1"/>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61"/>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322" name="Google Shape;322;p61"/>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23" name="Google Shape;323;p61"/>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1"/>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61"/>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28" name="Google Shape;328;p61"/>
          <p:cNvSpPr txBox="1"/>
          <p:nvPr/>
        </p:nvSpPr>
        <p:spPr>
          <a:xfrm>
            <a:off x="236475" y="806225"/>
            <a:ext cx="6607800" cy="3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We hope you haven’t forgotten about your mentors!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My name is Emily and I am a </a:t>
            </a:r>
            <a:r>
              <a:rPr i="1" lang="en" sz="1800">
                <a:solidFill>
                  <a:schemeClr val="dk1"/>
                </a:solidFill>
                <a:latin typeface="Montserrat"/>
                <a:ea typeface="Montserrat"/>
                <a:cs typeface="Montserrat"/>
                <a:sym typeface="Montserrat"/>
              </a:rPr>
              <a:t>project manager</a:t>
            </a:r>
            <a:r>
              <a:rPr lang="en" sz="1800">
                <a:solidFill>
                  <a:schemeClr val="dk1"/>
                </a:solidFill>
                <a:latin typeface="Montserrat"/>
                <a:ea typeface="Montserrat"/>
                <a:cs typeface="Montserrat"/>
                <a:sym typeface="Montserrat"/>
              </a:rPr>
              <a:t> at ProTeam.</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en" sz="1800">
                <a:solidFill>
                  <a:schemeClr val="dk1"/>
                </a:solidFill>
                <a:latin typeface="Montserrat"/>
                <a:ea typeface="Montserrat"/>
                <a:cs typeface="Montserrat"/>
                <a:sym typeface="Montserrat"/>
              </a:rPr>
              <a:t>I do the following:</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set tasks for employees and monitor their fulfillment;</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teach the rules for working on projects;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transfer employees to new positions;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organize events.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329" name="Google Shape;329;p61"/>
          <p:cNvSpPr txBox="1"/>
          <p:nvPr/>
        </p:nvSpPr>
        <p:spPr>
          <a:xfrm>
            <a:off x="5992625" y="4401975"/>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a:ea typeface="Montserrat"/>
                <a:cs typeface="Montserrat"/>
                <a:sym typeface="Montserrat"/>
              </a:rPr>
              <a:t>Emily,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i="1" lang="en" sz="900">
                <a:solidFill>
                  <a:schemeClr val="dk1"/>
                </a:solidFill>
                <a:latin typeface="Montserrat"/>
                <a:ea typeface="Montserrat"/>
                <a:cs typeface="Montserrat"/>
                <a:sym typeface="Montserrat"/>
              </a:rPr>
              <a:t>project manager</a:t>
            </a:r>
            <a:endParaRPr i="1" sz="1100">
              <a:latin typeface="Montserrat"/>
              <a:ea typeface="Montserrat"/>
              <a:cs typeface="Montserrat"/>
              <a:sym typeface="Montserrat"/>
            </a:endParaRPr>
          </a:p>
        </p:txBody>
      </p:sp>
      <p:pic>
        <p:nvPicPr>
          <p:cNvPr id="330" name="Google Shape;330;p61"/>
          <p:cNvPicPr preferRelativeResize="0"/>
          <p:nvPr/>
        </p:nvPicPr>
        <p:blipFill rotWithShape="1">
          <a:blip r:embed="rId5">
            <a:alphaModFix/>
          </a:blip>
          <a:srcRect b="57733" l="4915" r="63593" t="16340"/>
          <a:stretch/>
        </p:blipFill>
        <p:spPr>
          <a:xfrm>
            <a:off x="6216725" y="2826188"/>
            <a:ext cx="1334799" cy="167202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15"/>
          <p:cNvSpPr txBox="1"/>
          <p:nvPr/>
        </p:nvSpPr>
        <p:spPr>
          <a:xfrm>
            <a:off x="271650" y="108000"/>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modify the task</a:t>
            </a:r>
            <a:endParaRPr sz="24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400">
              <a:highlight>
                <a:srgbClr val="FFFFFF"/>
              </a:highlight>
              <a:latin typeface="Montserrat ExtraBold"/>
              <a:ea typeface="Montserrat ExtraBold"/>
              <a:cs typeface="Montserrat ExtraBold"/>
              <a:sym typeface="Montserrat ExtraBold"/>
            </a:endParaRPr>
          </a:p>
        </p:txBody>
      </p:sp>
      <p:grpSp>
        <p:nvGrpSpPr>
          <p:cNvPr id="1417" name="Google Shape;1417;p115"/>
          <p:cNvGrpSpPr/>
          <p:nvPr/>
        </p:nvGrpSpPr>
        <p:grpSpPr>
          <a:xfrm>
            <a:off x="7814798" y="175164"/>
            <a:ext cx="1162236" cy="4798825"/>
            <a:chOff x="4572000" y="241250"/>
            <a:chExt cx="1263300" cy="4798825"/>
          </a:xfrm>
        </p:grpSpPr>
        <p:sp>
          <p:nvSpPr>
            <p:cNvPr id="1418" name="Google Shape;1418;p115"/>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5"/>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0" name="Google Shape;1420;p115"/>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421" name="Google Shape;1421;p115"/>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5"/>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5"/>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5"/>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5"/>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5"/>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7" name="Google Shape;1427;p115"/>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428" name="Google Shape;1428;p115"/>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429" name="Google Shape;1429;p115"/>
          <p:cNvSpPr txBox="1"/>
          <p:nvPr/>
        </p:nvSpPr>
        <p:spPr>
          <a:xfrm>
            <a:off x="42025" y="541650"/>
            <a:ext cx="5813700" cy="406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while</a:t>
            </a: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True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 = </a:t>
            </a:r>
            <a:r>
              <a:rPr lang="en" sz="1100">
                <a:solidFill>
                  <a:srgbClr val="0000FF"/>
                </a:solidFill>
                <a:highlight>
                  <a:srgbClr val="FFFFFE"/>
                </a:highlight>
                <a:latin typeface="Consolas"/>
                <a:ea typeface="Consolas"/>
                <a:cs typeface="Consolas"/>
                <a:sym typeface="Consolas"/>
              </a:rPr>
              <a:t>input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'Enter the length of the first side:'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try</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 = </a:t>
            </a:r>
            <a:r>
              <a:rPr lang="en" sz="1100">
                <a:solidFill>
                  <a:srgbClr val="0000FF"/>
                </a:solidFill>
                <a:highlight>
                  <a:srgbClr val="FFFFFE"/>
                </a:highlight>
                <a:latin typeface="Consolas"/>
                <a:ea typeface="Consolas"/>
                <a:cs typeface="Consolas"/>
                <a:sym typeface="Consolas"/>
              </a:rPr>
              <a:t>int</a:t>
            </a:r>
            <a:r>
              <a:rPr lang="en" sz="1100">
                <a:solidFill>
                  <a:schemeClr val="dk1"/>
                </a:solidFill>
                <a:highlight>
                  <a:srgbClr val="FFFFFE"/>
                </a:highlight>
                <a:latin typeface="Consolas"/>
                <a:ea typeface="Consolas"/>
                <a:cs typeface="Consolas"/>
                <a:sym typeface="Consolas"/>
              </a:rPr>
              <a:t>(a)</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break</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except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'Error! Enter the length as an integer without letters'</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while</a:t>
            </a: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True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b = </a:t>
            </a:r>
            <a:r>
              <a:rPr lang="en" sz="1100">
                <a:solidFill>
                  <a:srgbClr val="0000FF"/>
                </a:solidFill>
                <a:highlight>
                  <a:srgbClr val="FFFFFE"/>
                </a:highlight>
                <a:latin typeface="Consolas"/>
                <a:ea typeface="Consolas"/>
                <a:cs typeface="Consolas"/>
                <a:sym typeface="Consolas"/>
              </a:rPr>
              <a:t>input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'Enter the length of the second side:'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try</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b = </a:t>
            </a:r>
            <a:r>
              <a:rPr lang="en" sz="1100">
                <a:solidFill>
                  <a:srgbClr val="0000FF"/>
                </a:solidFill>
                <a:highlight>
                  <a:srgbClr val="FFFFFE"/>
                </a:highlight>
                <a:latin typeface="Consolas"/>
                <a:ea typeface="Consolas"/>
                <a:cs typeface="Consolas"/>
                <a:sym typeface="Consolas"/>
              </a:rPr>
              <a:t>int</a:t>
            </a:r>
            <a:r>
              <a:rPr lang="en" sz="1100">
                <a:solidFill>
                  <a:schemeClr val="dk1"/>
                </a:solidFill>
                <a:highlight>
                  <a:srgbClr val="FFFFFE"/>
                </a:highlight>
                <a:latin typeface="Consolas"/>
                <a:ea typeface="Consolas"/>
                <a:cs typeface="Consolas"/>
                <a:sym typeface="Consolas"/>
              </a:rPr>
              <a:t>(b)</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break</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except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'Error! Enter the length as an integer without letters'</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s = a * b</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'The area of the rectangle:'</a:t>
            </a:r>
            <a:r>
              <a:rPr lang="en" sz="1100">
                <a:solidFill>
                  <a:schemeClr val="dk1"/>
                </a:solidFill>
                <a:highlight>
                  <a:srgbClr val="FFFFFE"/>
                </a:highlight>
                <a:latin typeface="Consolas"/>
                <a:ea typeface="Consolas"/>
                <a:cs typeface="Consolas"/>
                <a:sym typeface="Consolas"/>
              </a:rPr>
              <a:t>, s)</a:t>
            </a:r>
            <a:endParaRPr sz="1100">
              <a:solidFill>
                <a:schemeClr val="dk1"/>
              </a:solidFill>
              <a:highlight>
                <a:srgbClr val="FFFFFE"/>
              </a:highlight>
              <a:latin typeface="Consolas"/>
              <a:ea typeface="Consolas"/>
              <a:cs typeface="Consolas"/>
              <a:sym typeface="Consolas"/>
            </a:endParaRPr>
          </a:p>
        </p:txBody>
      </p:sp>
      <p:sp>
        <p:nvSpPr>
          <p:cNvPr id="1430" name="Google Shape;1430;p115"/>
          <p:cNvSpPr/>
          <p:nvPr/>
        </p:nvSpPr>
        <p:spPr>
          <a:xfrm>
            <a:off x="5514000" y="675975"/>
            <a:ext cx="211800" cy="1778400"/>
          </a:xfrm>
          <a:prstGeom prst="rightBrace">
            <a:avLst>
              <a:gd fmla="val 50000" name="adj1"/>
              <a:gd fmla="val 50000"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5"/>
          <p:cNvSpPr/>
          <p:nvPr/>
        </p:nvSpPr>
        <p:spPr>
          <a:xfrm>
            <a:off x="5514000" y="2683875"/>
            <a:ext cx="211800" cy="1638000"/>
          </a:xfrm>
          <a:prstGeom prst="rightBrace">
            <a:avLst>
              <a:gd fmla="val 50000" name="adj1"/>
              <a:gd fmla="val 50000"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5"/>
          <p:cNvSpPr txBox="1"/>
          <p:nvPr/>
        </p:nvSpPr>
        <p:spPr>
          <a:xfrm>
            <a:off x="5595825" y="2162000"/>
            <a:ext cx="2403600" cy="113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We make the input of the length endless until it is received in the desired format.</a:t>
            </a:r>
            <a:endParaRPr>
              <a:latin typeface="Montserrat"/>
              <a:ea typeface="Montserrat"/>
              <a:cs typeface="Montserrat"/>
              <a:sym typeface="Montserrat"/>
            </a:endParaRPr>
          </a:p>
        </p:txBody>
      </p:sp>
      <p:sp>
        <p:nvSpPr>
          <p:cNvPr id="1433" name="Google Shape;1433;p11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16"/>
          <p:cNvSpPr txBox="1"/>
          <p:nvPr/>
        </p:nvSpPr>
        <p:spPr>
          <a:xfrm>
            <a:off x="271650" y="108000"/>
            <a:ext cx="7065300" cy="50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solidFill>
                  <a:schemeClr val="dk1"/>
                </a:solidFill>
                <a:highlight>
                  <a:schemeClr val="lt1"/>
                </a:highlight>
                <a:latin typeface="Montserrat ExtraBold"/>
                <a:ea typeface="Montserrat ExtraBold"/>
                <a:cs typeface="Montserrat ExtraBold"/>
                <a:sym typeface="Montserrat ExtraBold"/>
              </a:rPr>
              <a:t>Let's modify the task</a:t>
            </a:r>
            <a:endParaRPr sz="24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400">
              <a:highlight>
                <a:srgbClr val="FFFFFF"/>
              </a:highlight>
              <a:latin typeface="Montserrat ExtraBold"/>
              <a:ea typeface="Montserrat ExtraBold"/>
              <a:cs typeface="Montserrat ExtraBold"/>
              <a:sym typeface="Montserrat ExtraBold"/>
            </a:endParaRPr>
          </a:p>
        </p:txBody>
      </p:sp>
      <p:grpSp>
        <p:nvGrpSpPr>
          <p:cNvPr id="1439" name="Google Shape;1439;p116"/>
          <p:cNvGrpSpPr/>
          <p:nvPr/>
        </p:nvGrpSpPr>
        <p:grpSpPr>
          <a:xfrm>
            <a:off x="7814798" y="175164"/>
            <a:ext cx="1162236" cy="4798825"/>
            <a:chOff x="4572000" y="241250"/>
            <a:chExt cx="1263300" cy="4798825"/>
          </a:xfrm>
        </p:grpSpPr>
        <p:sp>
          <p:nvSpPr>
            <p:cNvPr id="1440" name="Google Shape;1440;p116"/>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16"/>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42" name="Google Shape;1442;p116"/>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443" name="Google Shape;1443;p116"/>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16"/>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16"/>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6"/>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16"/>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9" name="Google Shape;1449;p116"/>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450" name="Google Shape;1450;p116"/>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p:txBody>
      </p:sp>
      <p:sp>
        <p:nvSpPr>
          <p:cNvPr id="1451" name="Google Shape;1451;p116"/>
          <p:cNvSpPr txBox="1"/>
          <p:nvPr/>
        </p:nvSpPr>
        <p:spPr>
          <a:xfrm>
            <a:off x="0" y="544488"/>
            <a:ext cx="5519100" cy="406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while</a:t>
            </a: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True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 = </a:t>
            </a:r>
            <a:r>
              <a:rPr lang="en" sz="1100">
                <a:solidFill>
                  <a:srgbClr val="0000FF"/>
                </a:solidFill>
                <a:highlight>
                  <a:srgbClr val="FFFFFE"/>
                </a:highlight>
                <a:latin typeface="Consolas"/>
                <a:ea typeface="Consolas"/>
                <a:cs typeface="Consolas"/>
                <a:sym typeface="Consolas"/>
              </a:rPr>
              <a:t>input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Enter the length of the first side</a:t>
            </a:r>
            <a:r>
              <a:rPr lang="en" sz="1100">
                <a:solidFill>
                  <a:srgbClr val="A31515"/>
                </a:solidFill>
                <a:highlight>
                  <a:srgbClr val="FFFFFE"/>
                </a:highlight>
                <a:latin typeface="Consolas"/>
                <a:ea typeface="Consolas"/>
                <a:cs typeface="Consolas"/>
                <a:sym typeface="Consolas"/>
              </a:rPr>
              <a: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try</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 = </a:t>
            </a:r>
            <a:r>
              <a:rPr lang="en" sz="1100">
                <a:solidFill>
                  <a:srgbClr val="0000FF"/>
                </a:solidFill>
                <a:highlight>
                  <a:srgbClr val="FFFFFE"/>
                </a:highlight>
                <a:latin typeface="Consolas"/>
                <a:ea typeface="Consolas"/>
                <a:cs typeface="Consolas"/>
                <a:sym typeface="Consolas"/>
              </a:rPr>
              <a:t>int</a:t>
            </a:r>
            <a:r>
              <a:rPr lang="en" sz="1100">
                <a:solidFill>
                  <a:schemeClr val="dk1"/>
                </a:solidFill>
                <a:highlight>
                  <a:srgbClr val="FFFFFE"/>
                </a:highlight>
                <a:latin typeface="Consolas"/>
                <a:ea typeface="Consolas"/>
                <a:cs typeface="Consolas"/>
                <a:sym typeface="Consolas"/>
              </a:rPr>
              <a:t>(a)</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break</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except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Error! Enter the length as an integer without letters</a:t>
            </a:r>
            <a:r>
              <a:rPr lang="en" sz="1100">
                <a:solidFill>
                  <a:srgbClr val="A31515"/>
                </a:solidFill>
                <a:highlight>
                  <a:srgbClr val="FFFFFE"/>
                </a:highlight>
                <a:latin typeface="Consolas"/>
                <a:ea typeface="Consolas"/>
                <a:cs typeface="Consolas"/>
                <a:sym typeface="Consolas"/>
              </a:rPr>
              <a: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while</a:t>
            </a: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True</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b = </a:t>
            </a:r>
            <a:r>
              <a:rPr lang="en" sz="1100">
                <a:solidFill>
                  <a:srgbClr val="0000FF"/>
                </a:solidFill>
                <a:highlight>
                  <a:srgbClr val="FFFFFE"/>
                </a:highlight>
                <a:latin typeface="Consolas"/>
                <a:ea typeface="Consolas"/>
                <a:cs typeface="Consolas"/>
                <a:sym typeface="Consolas"/>
              </a:rPr>
              <a:t>input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Enter the length of the second side</a:t>
            </a:r>
            <a:r>
              <a:rPr lang="en" sz="1100">
                <a:solidFill>
                  <a:srgbClr val="A31515"/>
                </a:solidFill>
                <a:highlight>
                  <a:srgbClr val="FFFFFE"/>
                </a:highlight>
                <a:latin typeface="Consolas"/>
                <a:ea typeface="Consolas"/>
                <a:cs typeface="Consolas"/>
                <a:sym typeface="Consolas"/>
              </a:rPr>
              <a: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try</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b = </a:t>
            </a:r>
            <a:r>
              <a:rPr lang="en" sz="1100">
                <a:solidFill>
                  <a:srgbClr val="0000FF"/>
                </a:solidFill>
                <a:highlight>
                  <a:srgbClr val="FFFFFE"/>
                </a:highlight>
                <a:latin typeface="Consolas"/>
                <a:ea typeface="Consolas"/>
                <a:cs typeface="Consolas"/>
                <a:sym typeface="Consolas"/>
              </a:rPr>
              <a:t>int</a:t>
            </a:r>
            <a:r>
              <a:rPr lang="en" sz="1100">
                <a:solidFill>
                  <a:schemeClr val="dk1"/>
                </a:solidFill>
                <a:highlight>
                  <a:srgbClr val="FFFFFE"/>
                </a:highlight>
                <a:latin typeface="Consolas"/>
                <a:ea typeface="Consolas"/>
                <a:cs typeface="Consolas"/>
                <a:sym typeface="Consolas"/>
              </a:rPr>
              <a:t>(b)</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break</a:t>
            </a:r>
            <a:endParaRPr sz="1100">
              <a:solidFill>
                <a:srgbClr val="0000FF"/>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except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       </a:t>
            </a: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Error! Enter the length as an integer without letters</a:t>
            </a:r>
            <a:r>
              <a:rPr lang="en" sz="1100">
                <a:solidFill>
                  <a:srgbClr val="A31515"/>
                </a:solidFill>
                <a:highlight>
                  <a:srgbClr val="FFFFFE"/>
                </a:highlight>
                <a:latin typeface="Consolas"/>
                <a:ea typeface="Consolas"/>
                <a:cs typeface="Consolas"/>
                <a:sym typeface="Consolas"/>
              </a:rPr>
              <a:t>'</a:t>
            </a:r>
            <a:r>
              <a:rPr lang="en" sz="1100">
                <a:solidFill>
                  <a:schemeClr val="dk1"/>
                </a:solidFill>
                <a:highlight>
                  <a:srgbClr val="FFFFFE"/>
                </a:highlight>
                <a:latin typeface="Consolas"/>
                <a:ea typeface="Consolas"/>
                <a:cs typeface="Consolas"/>
                <a:sym typeface="Consolas"/>
              </a:rPr>
              <a:t>)</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chemeClr val="dk1"/>
                </a:solidFill>
                <a:highlight>
                  <a:srgbClr val="FFFFFE"/>
                </a:highlight>
                <a:latin typeface="Consolas"/>
                <a:ea typeface="Consolas"/>
                <a:cs typeface="Consolas"/>
                <a:sym typeface="Consolas"/>
              </a:rPr>
              <a:t>s = a * b</a:t>
            </a:r>
            <a:endParaRPr sz="1100">
              <a:solidFill>
                <a:schemeClr val="dk1"/>
              </a:solidFill>
              <a:highlight>
                <a:srgbClr val="FFFFFE"/>
              </a:highlight>
              <a:latin typeface="Consolas"/>
              <a:ea typeface="Consolas"/>
              <a:cs typeface="Consolas"/>
              <a:sym typeface="Consolas"/>
            </a:endParaRPr>
          </a:p>
          <a:p>
            <a:pPr indent="0" lvl="0" marL="0" rtl="0" algn="l">
              <a:lnSpc>
                <a:spcPct val="150000"/>
              </a:lnSpc>
              <a:spcBef>
                <a:spcPts val="0"/>
              </a:spcBef>
              <a:spcAft>
                <a:spcPts val="0"/>
              </a:spcAft>
              <a:buNone/>
            </a:pPr>
            <a:r>
              <a:rPr lang="en" sz="1100">
                <a:solidFill>
                  <a:srgbClr val="0000FF"/>
                </a:solidFill>
                <a:highlight>
                  <a:srgbClr val="FFFFFE"/>
                </a:highlight>
                <a:latin typeface="Consolas"/>
                <a:ea typeface="Consolas"/>
                <a:cs typeface="Consolas"/>
                <a:sym typeface="Consolas"/>
              </a:rPr>
              <a:t>print</a:t>
            </a:r>
            <a:r>
              <a:rPr lang="en" sz="1100">
                <a:solidFill>
                  <a:schemeClr val="dk1"/>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a:t>
            </a:r>
            <a:r>
              <a:rPr lang="en" sz="1100">
                <a:solidFill>
                  <a:srgbClr val="A31515"/>
                </a:solidFill>
                <a:highlight>
                  <a:srgbClr val="FFFFFE"/>
                </a:highlight>
                <a:latin typeface="Consolas"/>
                <a:ea typeface="Consolas"/>
                <a:cs typeface="Consolas"/>
                <a:sym typeface="Consolas"/>
              </a:rPr>
              <a:t>The area of the rectangle</a:t>
            </a:r>
            <a:r>
              <a:rPr lang="en" sz="1100">
                <a:solidFill>
                  <a:srgbClr val="A31515"/>
                </a:solidFill>
                <a:highlight>
                  <a:srgbClr val="FFFFFE"/>
                </a:highlight>
                <a:latin typeface="Consolas"/>
                <a:ea typeface="Consolas"/>
                <a:cs typeface="Consolas"/>
                <a:sym typeface="Consolas"/>
              </a:rPr>
              <a:t>:'</a:t>
            </a:r>
            <a:r>
              <a:rPr lang="en" sz="1100">
                <a:solidFill>
                  <a:schemeClr val="dk1"/>
                </a:solidFill>
                <a:highlight>
                  <a:srgbClr val="FFFFFE"/>
                </a:highlight>
                <a:latin typeface="Consolas"/>
                <a:ea typeface="Consolas"/>
                <a:cs typeface="Consolas"/>
                <a:sym typeface="Consolas"/>
              </a:rPr>
              <a:t>, s)</a:t>
            </a:r>
            <a:endParaRPr sz="1100">
              <a:solidFill>
                <a:schemeClr val="dk1"/>
              </a:solidFill>
              <a:highlight>
                <a:srgbClr val="FFFFFE"/>
              </a:highlight>
              <a:latin typeface="Consolas"/>
              <a:ea typeface="Consolas"/>
              <a:cs typeface="Consolas"/>
              <a:sym typeface="Consolas"/>
            </a:endParaRPr>
          </a:p>
        </p:txBody>
      </p:sp>
      <p:sp>
        <p:nvSpPr>
          <p:cNvPr id="1452" name="Google Shape;1452;p116"/>
          <p:cNvSpPr/>
          <p:nvPr/>
        </p:nvSpPr>
        <p:spPr>
          <a:xfrm>
            <a:off x="5285400" y="675975"/>
            <a:ext cx="211800" cy="1778400"/>
          </a:xfrm>
          <a:prstGeom prst="rightBrace">
            <a:avLst>
              <a:gd fmla="val 50000" name="adj1"/>
              <a:gd fmla="val 50000"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6"/>
          <p:cNvSpPr/>
          <p:nvPr/>
        </p:nvSpPr>
        <p:spPr>
          <a:xfrm>
            <a:off x="5285400" y="2683875"/>
            <a:ext cx="211800" cy="1638000"/>
          </a:xfrm>
          <a:prstGeom prst="rightBrace">
            <a:avLst>
              <a:gd fmla="val 50000" name="adj1"/>
              <a:gd fmla="val 50000" name="adj2"/>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4" name="Google Shape;1454;p116"/>
          <p:cNvPicPr preferRelativeResize="0"/>
          <p:nvPr/>
        </p:nvPicPr>
        <p:blipFill>
          <a:blip r:embed="rId5">
            <a:alphaModFix/>
          </a:blip>
          <a:stretch>
            <a:fillRect/>
          </a:stretch>
        </p:blipFill>
        <p:spPr>
          <a:xfrm>
            <a:off x="5497200" y="1064650"/>
            <a:ext cx="2317600" cy="236395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grpSp>
        <p:nvGrpSpPr>
          <p:cNvPr id="1459" name="Google Shape;1459;p117"/>
          <p:cNvGrpSpPr/>
          <p:nvPr/>
        </p:nvGrpSpPr>
        <p:grpSpPr>
          <a:xfrm>
            <a:off x="7814798" y="175164"/>
            <a:ext cx="1162236" cy="4798825"/>
            <a:chOff x="4572000" y="241250"/>
            <a:chExt cx="1263300" cy="4798825"/>
          </a:xfrm>
        </p:grpSpPr>
        <p:sp>
          <p:nvSpPr>
            <p:cNvPr id="1460" name="Google Shape;1460;p117"/>
            <p:cNvSpPr/>
            <p:nvPr/>
          </p:nvSpPr>
          <p:spPr>
            <a:xfrm>
              <a:off x="4572000" y="241250"/>
              <a:ext cx="1263300" cy="4583100"/>
            </a:xfrm>
            <a:prstGeom prst="roundRect">
              <a:avLst>
                <a:gd fmla="val 805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7"/>
            <p:cNvSpPr/>
            <p:nvPr/>
          </p:nvSpPr>
          <p:spPr>
            <a:xfrm>
              <a:off x="4684800" y="4700200"/>
              <a:ext cx="657275" cy="339875"/>
            </a:xfrm>
            <a:prstGeom prst="flowChartMerg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2" name="Google Shape;1462;p117"/>
          <p:cNvPicPr preferRelativeResize="0"/>
          <p:nvPr/>
        </p:nvPicPr>
        <p:blipFill>
          <a:blip r:embed="rId3">
            <a:alphaModFix/>
          </a:blip>
          <a:stretch>
            <a:fillRect/>
          </a:stretch>
        </p:blipFill>
        <p:spPr>
          <a:xfrm>
            <a:off x="8678050" y="2516674"/>
            <a:ext cx="211887" cy="278425"/>
          </a:xfrm>
          <a:prstGeom prst="rect">
            <a:avLst/>
          </a:prstGeom>
          <a:noFill/>
          <a:ln>
            <a:noFill/>
          </a:ln>
        </p:spPr>
      </p:pic>
      <p:sp>
        <p:nvSpPr>
          <p:cNvPr id="1463" name="Google Shape;1463;p117"/>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17"/>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17"/>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17"/>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17"/>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17"/>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9" name="Google Shape;1469;p117"/>
          <p:cNvPicPr preferRelativeResize="0"/>
          <p:nvPr/>
        </p:nvPicPr>
        <p:blipFill rotWithShape="1">
          <a:blip r:embed="rId4">
            <a:alphaModFix/>
          </a:blip>
          <a:srcRect b="0" l="0" r="0" t="0"/>
          <a:stretch/>
        </p:blipFill>
        <p:spPr>
          <a:xfrm>
            <a:off x="7870454" y="234025"/>
            <a:ext cx="1050920" cy="994575"/>
          </a:xfrm>
          <a:prstGeom prst="rect">
            <a:avLst/>
          </a:prstGeom>
          <a:noFill/>
          <a:ln>
            <a:noFill/>
          </a:ln>
        </p:spPr>
      </p:pic>
      <p:sp>
        <p:nvSpPr>
          <p:cNvPr id="1470" name="Google Shape;1470;p117"/>
          <p:cNvSpPr txBox="1"/>
          <p:nvPr/>
        </p:nvSpPr>
        <p:spPr>
          <a:xfrm>
            <a:off x="4572000" y="2897675"/>
            <a:ext cx="3298200" cy="17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sp>
        <p:nvSpPr>
          <p:cNvPr id="1471" name="Google Shape;1471;p117"/>
          <p:cNvSpPr txBox="1"/>
          <p:nvPr/>
        </p:nvSpPr>
        <p:spPr>
          <a:xfrm>
            <a:off x="352725" y="175175"/>
            <a:ext cx="70653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r>
              <a:rPr lang="en" sz="3000">
                <a:highlight>
                  <a:srgbClr val="FFFFFF"/>
                </a:highlight>
                <a:latin typeface="Montserrat ExtraBold"/>
                <a:ea typeface="Montserrat ExtraBold"/>
                <a:cs typeface="Montserrat ExtraBold"/>
                <a:sym typeface="Montserrat ExtraBold"/>
              </a:rPr>
              <a:t>Conclusions</a:t>
            </a:r>
            <a:r>
              <a:rPr lang="en" sz="3000">
                <a:highlight>
                  <a:srgbClr val="FFFFFF"/>
                </a:highlight>
                <a:latin typeface="Montserrat ExtraBold"/>
                <a:ea typeface="Montserrat ExtraBold"/>
                <a:cs typeface="Montserrat ExtraBold"/>
                <a:sym typeface="Montserrat ExtraBold"/>
              </a:rPr>
              <a:t>:</a:t>
            </a:r>
            <a:endParaRPr sz="3000">
              <a:latin typeface="Montserrat ExtraBold"/>
              <a:ea typeface="Montserrat ExtraBold"/>
              <a:cs typeface="Montserrat ExtraBold"/>
              <a:sym typeface="Montserrat ExtraBold"/>
            </a:endParaRPr>
          </a:p>
        </p:txBody>
      </p:sp>
      <p:sp>
        <p:nvSpPr>
          <p:cNvPr id="1472" name="Google Shape;1472;p117"/>
          <p:cNvSpPr txBox="1"/>
          <p:nvPr/>
        </p:nvSpPr>
        <p:spPr>
          <a:xfrm>
            <a:off x="360000" y="806825"/>
            <a:ext cx="7146600" cy="3507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AutoNum type="arabicPeriod"/>
            </a:pPr>
            <a:r>
              <a:rPr b="1" lang="en" sz="2000">
                <a:latin typeface="Montserrat"/>
                <a:ea typeface="Montserrat"/>
                <a:cs typeface="Montserrat"/>
                <a:sym typeface="Montserrat"/>
              </a:rPr>
              <a:t>An exception handler </a:t>
            </a:r>
            <a:r>
              <a:rPr lang="en" sz="2000">
                <a:latin typeface="Montserrat"/>
                <a:ea typeface="Montserrat"/>
                <a:cs typeface="Montserrat"/>
                <a:sym typeface="Montserrat"/>
              </a:rPr>
              <a:t>detects undesirable program behavior and describes the reaction to </a:t>
            </a:r>
            <a:r>
              <a:rPr lang="en" sz="2000">
                <a:solidFill>
                  <a:schemeClr val="dk1"/>
                </a:solidFill>
                <a:latin typeface="Montserrat"/>
                <a:ea typeface="Montserrat"/>
                <a:cs typeface="Montserrat"/>
                <a:sym typeface="Montserrat"/>
              </a:rPr>
              <a:t>that</a:t>
            </a:r>
            <a:r>
              <a:rPr lang="en" sz="2000">
                <a:latin typeface="Montserrat"/>
                <a:ea typeface="Montserrat"/>
                <a:cs typeface="Montserrat"/>
                <a:sym typeface="Montserrat"/>
              </a:rPr>
              <a:t> error.</a:t>
            </a:r>
            <a:endParaRPr sz="2000">
              <a:latin typeface="Montserrat"/>
              <a:ea typeface="Montserrat"/>
              <a:cs typeface="Montserrat"/>
              <a:sym typeface="Montserrat"/>
            </a:endParaRPr>
          </a:p>
          <a:p>
            <a:pPr indent="-355600" lvl="0" marL="457200" rtl="0" algn="l">
              <a:spcBef>
                <a:spcPts val="1000"/>
              </a:spcBef>
              <a:spcAft>
                <a:spcPts val="0"/>
              </a:spcAft>
              <a:buSzPts val="2000"/>
              <a:buFont typeface="Montserrat"/>
              <a:buAutoNum type="arabicPeriod"/>
            </a:pPr>
            <a:r>
              <a:rPr lang="en" sz="2000">
                <a:latin typeface="Montserrat"/>
                <a:ea typeface="Montserrat"/>
                <a:cs typeface="Montserrat"/>
                <a:sym typeface="Montserrat"/>
              </a:rPr>
              <a:t>To program exception handling, we use the</a:t>
            </a:r>
            <a:r>
              <a:rPr lang="en" sz="2000">
                <a:latin typeface="Montserrat"/>
                <a:ea typeface="Montserrat"/>
                <a:cs typeface="Montserrat"/>
                <a:sym typeface="Montserrat"/>
              </a:rPr>
              <a:t> </a:t>
            </a:r>
            <a:r>
              <a:rPr lang="en" sz="2000">
                <a:solidFill>
                  <a:srgbClr val="0000FF"/>
                </a:solidFill>
                <a:latin typeface="Consolas"/>
                <a:ea typeface="Consolas"/>
                <a:cs typeface="Consolas"/>
                <a:sym typeface="Consolas"/>
              </a:rPr>
              <a:t>try</a:t>
            </a:r>
            <a:r>
              <a:rPr lang="en" sz="2000">
                <a:latin typeface="Montserrat"/>
                <a:ea typeface="Montserrat"/>
                <a:cs typeface="Montserrat"/>
                <a:sym typeface="Montserrat"/>
              </a:rPr>
              <a:t> and </a:t>
            </a:r>
            <a:r>
              <a:rPr lang="en" sz="2000">
                <a:solidFill>
                  <a:srgbClr val="0000FF"/>
                </a:solidFill>
                <a:latin typeface="Consolas"/>
                <a:ea typeface="Consolas"/>
                <a:cs typeface="Consolas"/>
                <a:sym typeface="Consolas"/>
              </a:rPr>
              <a:t>except </a:t>
            </a:r>
            <a:r>
              <a:rPr b="1" lang="en" sz="2000">
                <a:solidFill>
                  <a:schemeClr val="dk1"/>
                </a:solidFill>
                <a:latin typeface="Montserrat"/>
                <a:ea typeface="Montserrat"/>
                <a:cs typeface="Montserrat"/>
                <a:sym typeface="Montserrat"/>
              </a:rPr>
              <a:t>operators.</a:t>
            </a:r>
            <a:endParaRPr sz="2000">
              <a:solidFill>
                <a:srgbClr val="0000FF"/>
              </a:solidFill>
              <a:latin typeface="Consolas"/>
              <a:ea typeface="Consolas"/>
              <a:cs typeface="Consolas"/>
              <a:sym typeface="Consolas"/>
            </a:endParaRPr>
          </a:p>
          <a:p>
            <a:pPr indent="-355600" lvl="0" marL="457200" rtl="0" algn="l">
              <a:spcBef>
                <a:spcPts val="1000"/>
              </a:spcBef>
              <a:spcAft>
                <a:spcPts val="0"/>
              </a:spcAft>
              <a:buSzPts val="2000"/>
              <a:buFont typeface="Montserrat"/>
              <a:buAutoNum type="arabicPeriod"/>
            </a:pPr>
            <a:r>
              <a:rPr lang="en" sz="2000">
                <a:latin typeface="Montserrat"/>
                <a:ea typeface="Montserrat"/>
                <a:cs typeface="Montserrat"/>
                <a:sym typeface="Montserrat"/>
              </a:rPr>
              <a:t>If necessary, exception </a:t>
            </a:r>
            <a:r>
              <a:rPr lang="en" sz="2000">
                <a:solidFill>
                  <a:schemeClr val="dk1"/>
                </a:solidFill>
                <a:latin typeface="Montserrat"/>
                <a:ea typeface="Montserrat"/>
                <a:cs typeface="Montserrat"/>
                <a:sym typeface="Montserrat"/>
              </a:rPr>
              <a:t>handling </a:t>
            </a:r>
            <a:r>
              <a:rPr lang="en" sz="2000" u="sng">
                <a:latin typeface="Montserrat"/>
                <a:ea typeface="Montserrat"/>
                <a:cs typeface="Montserrat"/>
                <a:sym typeface="Montserrat"/>
              </a:rPr>
              <a:t>can be put into a loop</a:t>
            </a:r>
            <a:r>
              <a:rPr lang="en" sz="2000">
                <a:latin typeface="Montserrat"/>
                <a:ea typeface="Montserrat"/>
                <a:cs typeface="Montserrat"/>
                <a:sym typeface="Montserrat"/>
              </a:rPr>
              <a:t>.</a:t>
            </a:r>
            <a:endParaRPr sz="2000" u="sng">
              <a:latin typeface="Montserrat"/>
              <a:ea typeface="Montserrat"/>
              <a:cs typeface="Montserrat"/>
              <a:sym typeface="Montserrat"/>
            </a:endParaRPr>
          </a:p>
          <a:p>
            <a:pPr indent="0" lvl="0" marL="457200" rtl="0" algn="l">
              <a:spcBef>
                <a:spcPts val="0"/>
              </a:spcBef>
              <a:spcAft>
                <a:spcPts val="1000"/>
              </a:spcAft>
              <a:buNone/>
            </a:pPr>
            <a:r>
              <a:t/>
            </a:r>
            <a:endParaRPr sz="2000">
              <a:latin typeface="Montserrat"/>
              <a:ea typeface="Montserrat"/>
              <a:cs typeface="Montserrat"/>
              <a:sym typeface="Montserrat"/>
            </a:endParaRPr>
          </a:p>
        </p:txBody>
      </p:sp>
      <p:sp>
        <p:nvSpPr>
          <p:cNvPr id="1473" name="Google Shape;1473;p117"/>
          <p:cNvSpPr txBox="1"/>
          <p:nvPr/>
        </p:nvSpPr>
        <p:spPr>
          <a:xfrm rot="-5400000">
            <a:off x="6526500" y="2655725"/>
            <a:ext cx="32376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Brainstorming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1474" name="Google Shape;1474;p117"/>
          <p:cNvPicPr preferRelativeResize="0"/>
          <p:nvPr/>
        </p:nvPicPr>
        <p:blipFill rotWithShape="1">
          <a:blip r:embed="rId5">
            <a:alphaModFix/>
          </a:blip>
          <a:srcRect b="34205" l="0" r="64576" t="37713"/>
          <a:stretch/>
        </p:blipFill>
        <p:spPr>
          <a:xfrm>
            <a:off x="5857650" y="3026871"/>
            <a:ext cx="1749200" cy="18190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8" name="Shape 1478"/>
        <p:cNvGrpSpPr/>
        <p:nvPr/>
      </p:nvGrpSpPr>
      <p:grpSpPr>
        <a:xfrm>
          <a:off x="0" y="0"/>
          <a:ext cx="0" cy="0"/>
          <a:chOff x="0" y="0"/>
          <a:chExt cx="0" cy="0"/>
        </a:xfrm>
      </p:grpSpPr>
      <p:sp>
        <p:nvSpPr>
          <p:cNvPr id="1479" name="Google Shape;1479;p118"/>
          <p:cNvSpPr/>
          <p:nvPr/>
        </p:nvSpPr>
        <p:spPr>
          <a:xfrm>
            <a:off x="0" y="2571750"/>
            <a:ext cx="9144000" cy="257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18"/>
          <p:cNvSpPr/>
          <p:nvPr/>
        </p:nvSpPr>
        <p:spPr>
          <a:xfrm>
            <a:off x="5736000" y="1047750"/>
            <a:ext cx="3048000" cy="30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18"/>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2" name="Google Shape;1482;p118"/>
          <p:cNvPicPr preferRelativeResize="0"/>
          <p:nvPr/>
        </p:nvPicPr>
        <p:blipFill rotWithShape="1">
          <a:blip r:embed="rId3">
            <a:alphaModFix/>
          </a:blip>
          <a:srcRect b="0" l="0" r="0" t="0"/>
          <a:stretch/>
        </p:blipFill>
        <p:spPr>
          <a:xfrm>
            <a:off x="6218688" y="1567873"/>
            <a:ext cx="2023375" cy="1914925"/>
          </a:xfrm>
          <a:prstGeom prst="rect">
            <a:avLst/>
          </a:prstGeom>
          <a:noFill/>
          <a:ln>
            <a:noFill/>
          </a:ln>
        </p:spPr>
      </p:pic>
      <p:sp>
        <p:nvSpPr>
          <p:cNvPr id="1483" name="Google Shape;1483;p118"/>
          <p:cNvSpPr txBox="1"/>
          <p:nvPr/>
        </p:nvSpPr>
        <p:spPr>
          <a:xfrm>
            <a:off x="348850" y="1067650"/>
            <a:ext cx="5963700" cy="11124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400">
                <a:solidFill>
                  <a:srgbClr val="FFFFFF"/>
                </a:solidFill>
                <a:latin typeface="Montserrat ExtraBold"/>
                <a:ea typeface="Montserrat ExtraBold"/>
                <a:cs typeface="Montserrat ExtraBold"/>
                <a:sym typeface="Montserrat ExtraBold"/>
              </a:rPr>
              <a:t>“A’s for All</a:t>
            </a:r>
            <a:r>
              <a:rPr lang="en" sz="2400">
                <a:solidFill>
                  <a:srgbClr val="FFFFFF"/>
                </a:solidFill>
                <a:latin typeface="Montserrat ExtraBold"/>
                <a:ea typeface="Montserrat ExtraBold"/>
                <a:cs typeface="Montserrat ExtraBold"/>
                <a:sym typeface="Montserrat ExtraBold"/>
              </a:rPr>
              <a:t>:</a:t>
            </a:r>
            <a:r>
              <a:rPr lang="en" sz="3600">
                <a:solidFill>
                  <a:srgbClr val="FFFFFF"/>
                </a:solidFill>
                <a:latin typeface="Montserrat ExtraBold"/>
                <a:ea typeface="Montserrat ExtraBold"/>
                <a:cs typeface="Montserrat ExtraBold"/>
                <a:sym typeface="Montserrat ExtraBold"/>
              </a:rPr>
              <a:t> </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Check 2</a:t>
            </a:r>
            <a:endParaRPr sz="3600">
              <a:solidFill>
                <a:srgbClr val="FFFFFF"/>
              </a:solidFill>
              <a:latin typeface="Montserrat ExtraBold"/>
              <a:ea typeface="Montserrat ExtraBold"/>
              <a:cs typeface="Montserrat ExtraBold"/>
              <a:sym typeface="Montserrat ExtraBold"/>
            </a:endParaRPr>
          </a:p>
        </p:txBody>
      </p:sp>
      <p:sp>
        <p:nvSpPr>
          <p:cNvPr id="1484" name="Google Shape;1484;p118"/>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grpSp>
        <p:nvGrpSpPr>
          <p:cNvPr id="1489" name="Google Shape;1489;p119"/>
          <p:cNvGrpSpPr/>
          <p:nvPr/>
        </p:nvGrpSpPr>
        <p:grpSpPr>
          <a:xfrm>
            <a:off x="7814798" y="175164"/>
            <a:ext cx="1162236" cy="4798825"/>
            <a:chOff x="4572000" y="241250"/>
            <a:chExt cx="1263300" cy="4798825"/>
          </a:xfrm>
        </p:grpSpPr>
        <p:sp>
          <p:nvSpPr>
            <p:cNvPr id="1490" name="Google Shape;1490;p119"/>
            <p:cNvSpPr/>
            <p:nvPr/>
          </p:nvSpPr>
          <p:spPr>
            <a:xfrm>
              <a:off x="4572000" y="241250"/>
              <a:ext cx="1263300" cy="4583100"/>
            </a:xfrm>
            <a:prstGeom prst="roundRect">
              <a:avLst>
                <a:gd fmla="val 805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9"/>
            <p:cNvSpPr/>
            <p:nvPr/>
          </p:nvSpPr>
          <p:spPr>
            <a:xfrm>
              <a:off x="4684800" y="4700200"/>
              <a:ext cx="657275" cy="339875"/>
            </a:xfrm>
            <a:prstGeom prst="flowChartMerg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2" name="Google Shape;1492;p119"/>
          <p:cNvPicPr preferRelativeResize="0"/>
          <p:nvPr/>
        </p:nvPicPr>
        <p:blipFill>
          <a:blip r:embed="rId3">
            <a:alphaModFix/>
          </a:blip>
          <a:stretch>
            <a:fillRect/>
          </a:stretch>
        </p:blipFill>
        <p:spPr>
          <a:xfrm>
            <a:off x="348605" y="1585777"/>
            <a:ext cx="5959302" cy="3194389"/>
          </a:xfrm>
          <a:prstGeom prst="rect">
            <a:avLst/>
          </a:prstGeom>
          <a:noFill/>
          <a:ln>
            <a:noFill/>
          </a:ln>
        </p:spPr>
      </p:pic>
      <p:pic>
        <p:nvPicPr>
          <p:cNvPr id="1493" name="Google Shape;1493;p119"/>
          <p:cNvPicPr preferRelativeResize="0"/>
          <p:nvPr/>
        </p:nvPicPr>
        <p:blipFill rotWithShape="1">
          <a:blip r:embed="rId4">
            <a:alphaModFix/>
          </a:blip>
          <a:srcRect b="0" l="3856" r="1392" t="0"/>
          <a:stretch/>
        </p:blipFill>
        <p:spPr>
          <a:xfrm>
            <a:off x="1026130" y="1771850"/>
            <a:ext cx="4610539" cy="2717971"/>
          </a:xfrm>
          <a:prstGeom prst="rect">
            <a:avLst/>
          </a:prstGeom>
          <a:noFill/>
          <a:ln>
            <a:noFill/>
          </a:ln>
        </p:spPr>
      </p:pic>
      <p:sp>
        <p:nvSpPr>
          <p:cNvPr id="1494" name="Google Shape;1494;p119"/>
          <p:cNvSpPr/>
          <p:nvPr/>
        </p:nvSpPr>
        <p:spPr>
          <a:xfrm>
            <a:off x="1155041" y="1876171"/>
            <a:ext cx="4349700" cy="394200"/>
          </a:xfrm>
          <a:prstGeom prst="roundRect">
            <a:avLst>
              <a:gd fmla="val 16667" name="adj"/>
            </a:avLst>
          </a:prstGeom>
          <a:solidFill>
            <a:srgbClr val="FFFFFF"/>
          </a:solidFill>
          <a:ln>
            <a:noFill/>
          </a:ln>
          <a:effectLst>
            <a:outerShdw blurRad="200025"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19">
            <a:hlinkClick r:id="rId5"/>
          </p:cNvPr>
          <p:cNvSpPr txBox="1"/>
          <p:nvPr/>
        </p:nvSpPr>
        <p:spPr>
          <a:xfrm>
            <a:off x="1732953" y="1946293"/>
            <a:ext cx="3190800" cy="330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None/>
            </a:pPr>
            <a:r>
              <a:rPr lang="en" sz="1800" u="sng">
                <a:solidFill>
                  <a:schemeClr val="hlink"/>
                </a:solidFill>
                <a:latin typeface="Montserrat Black"/>
                <a:ea typeface="Montserrat Black"/>
                <a:cs typeface="Montserrat Black"/>
                <a:sym typeface="Montserrat Black"/>
                <a:hlinkClick r:id="rId6"/>
              </a:rPr>
              <a:t>mars.alg.academy</a:t>
            </a:r>
            <a:endParaRPr sz="1800">
              <a:solidFill>
                <a:schemeClr val="accent1"/>
              </a:solidFill>
              <a:latin typeface="Montserrat Black"/>
              <a:ea typeface="Montserrat Black"/>
              <a:cs typeface="Montserrat Black"/>
              <a:sym typeface="Montserrat Black"/>
            </a:endParaRPr>
          </a:p>
        </p:txBody>
      </p:sp>
      <p:sp>
        <p:nvSpPr>
          <p:cNvPr id="1496" name="Google Shape;1496;p119"/>
          <p:cNvSpPr txBox="1"/>
          <p:nvPr/>
        </p:nvSpPr>
        <p:spPr>
          <a:xfrm>
            <a:off x="348601" y="175175"/>
            <a:ext cx="7407000" cy="594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2900">
                <a:solidFill>
                  <a:schemeClr val="dk1"/>
                </a:solidFill>
                <a:latin typeface="Montserrat"/>
                <a:ea typeface="Montserrat"/>
                <a:cs typeface="Montserrat"/>
                <a:sym typeface="Montserrat"/>
              </a:rPr>
              <a:t>Complete tasks on the platform</a:t>
            </a:r>
            <a:endParaRPr b="1" sz="2900">
              <a:solidFill>
                <a:schemeClr val="dk1"/>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b="1" sz="2900">
              <a:latin typeface="Montserrat"/>
              <a:ea typeface="Montserrat"/>
              <a:cs typeface="Montserrat"/>
              <a:sym typeface="Montserrat"/>
            </a:endParaRPr>
          </a:p>
        </p:txBody>
      </p:sp>
      <p:pic>
        <p:nvPicPr>
          <p:cNvPr id="1497" name="Google Shape;1497;p119"/>
          <p:cNvPicPr preferRelativeResize="0"/>
          <p:nvPr/>
        </p:nvPicPr>
        <p:blipFill>
          <a:blip r:embed="rId7">
            <a:alphaModFix/>
          </a:blip>
          <a:stretch>
            <a:fillRect/>
          </a:stretch>
        </p:blipFill>
        <p:spPr>
          <a:xfrm>
            <a:off x="8678050" y="1897201"/>
            <a:ext cx="211887" cy="278425"/>
          </a:xfrm>
          <a:prstGeom prst="rect">
            <a:avLst/>
          </a:prstGeom>
          <a:noFill/>
          <a:ln>
            <a:noFill/>
          </a:ln>
        </p:spPr>
      </p:pic>
      <p:sp>
        <p:nvSpPr>
          <p:cNvPr id="1498" name="Google Shape;1498;p119"/>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19"/>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19"/>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19"/>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19"/>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9"/>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9"/>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9"/>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6" name="Google Shape;1506;p119"/>
          <p:cNvPicPr preferRelativeResize="0"/>
          <p:nvPr/>
        </p:nvPicPr>
        <p:blipFill rotWithShape="1">
          <a:blip r:embed="rId8">
            <a:alphaModFix/>
          </a:blip>
          <a:srcRect b="0" l="0" r="0" t="0"/>
          <a:stretch/>
        </p:blipFill>
        <p:spPr>
          <a:xfrm>
            <a:off x="7814750" y="81699"/>
            <a:ext cx="1162225" cy="1099919"/>
          </a:xfrm>
          <a:prstGeom prst="rect">
            <a:avLst/>
          </a:prstGeom>
          <a:noFill/>
          <a:ln>
            <a:noFill/>
          </a:ln>
        </p:spPr>
      </p:pic>
      <p:sp>
        <p:nvSpPr>
          <p:cNvPr id="1507" name="Google Shape;1507;p119"/>
          <p:cNvSpPr txBox="1"/>
          <p:nvPr/>
        </p:nvSpPr>
        <p:spPr>
          <a:xfrm>
            <a:off x="1035653" y="779650"/>
            <a:ext cx="6527400" cy="493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600"/>
              </a:spcAft>
              <a:buNone/>
            </a:pPr>
            <a:r>
              <a:rPr b="1" lang="en" sz="2400">
                <a:solidFill>
                  <a:schemeClr val="accent1"/>
                </a:solidFill>
                <a:latin typeface="Montserrat"/>
                <a:ea typeface="Montserrat"/>
                <a:cs typeface="Montserrat"/>
                <a:sym typeface="Montserrat"/>
              </a:rPr>
              <a:t>A’s for All</a:t>
            </a:r>
            <a:r>
              <a:rPr b="1" lang="en" sz="2400">
                <a:solidFill>
                  <a:schemeClr val="accent1"/>
                </a:solidFill>
                <a:latin typeface="Montserrat"/>
                <a:ea typeface="Montserrat"/>
                <a:cs typeface="Montserrat"/>
                <a:sym typeface="Montserrat"/>
              </a:rPr>
              <a:t>: check </a:t>
            </a:r>
            <a:r>
              <a:rPr b="1" lang="en" sz="2400">
                <a:solidFill>
                  <a:schemeClr val="accent1"/>
                </a:solidFill>
                <a:latin typeface="Montserrat"/>
                <a:ea typeface="Montserrat"/>
                <a:cs typeface="Montserrat"/>
                <a:sym typeface="Montserrat"/>
              </a:rPr>
              <a:t>2</a:t>
            </a:r>
            <a:endParaRPr b="1" sz="2400">
              <a:solidFill>
                <a:schemeClr val="accent1"/>
              </a:solidFill>
              <a:latin typeface="Montserrat"/>
              <a:ea typeface="Montserrat"/>
              <a:cs typeface="Montserrat"/>
              <a:sym typeface="Montserrat"/>
            </a:endParaRPr>
          </a:p>
        </p:txBody>
      </p:sp>
      <p:pic>
        <p:nvPicPr>
          <p:cNvPr id="1508" name="Google Shape;1508;p119"/>
          <p:cNvPicPr preferRelativeResize="0"/>
          <p:nvPr/>
        </p:nvPicPr>
        <p:blipFill>
          <a:blip r:embed="rId9">
            <a:alphaModFix/>
          </a:blip>
          <a:stretch>
            <a:fillRect/>
          </a:stretch>
        </p:blipFill>
        <p:spPr>
          <a:xfrm>
            <a:off x="348600" y="769475"/>
            <a:ext cx="626100" cy="412500"/>
          </a:xfrm>
          <a:prstGeom prst="rect">
            <a:avLst/>
          </a:prstGeom>
          <a:noFill/>
          <a:ln>
            <a:noFill/>
          </a:ln>
        </p:spPr>
      </p:pic>
      <p:pic>
        <p:nvPicPr>
          <p:cNvPr id="1509" name="Google Shape;1509;p119"/>
          <p:cNvPicPr preferRelativeResize="0"/>
          <p:nvPr/>
        </p:nvPicPr>
        <p:blipFill>
          <a:blip r:embed="rId10">
            <a:alphaModFix/>
          </a:blip>
          <a:stretch>
            <a:fillRect/>
          </a:stretch>
        </p:blipFill>
        <p:spPr>
          <a:xfrm>
            <a:off x="4525672" y="1767620"/>
            <a:ext cx="1103575" cy="1044425"/>
          </a:xfrm>
          <a:prstGeom prst="rect">
            <a:avLst/>
          </a:prstGeom>
          <a:noFill/>
          <a:ln>
            <a:noFill/>
          </a:ln>
        </p:spPr>
      </p:pic>
      <p:sp>
        <p:nvSpPr>
          <p:cNvPr id="1510" name="Google Shape;1510;p119"/>
          <p:cNvSpPr txBox="1"/>
          <p:nvPr/>
        </p:nvSpPr>
        <p:spPr>
          <a:xfrm rot="-5400000">
            <a:off x="6490250" y="2629625"/>
            <a:ext cx="32751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Sunflowers:</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Feedback</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14" name="Shape 1514"/>
        <p:cNvGrpSpPr/>
        <p:nvPr/>
      </p:nvGrpSpPr>
      <p:grpSpPr>
        <a:xfrm>
          <a:off x="0" y="0"/>
          <a:ext cx="0" cy="0"/>
          <a:chOff x="0" y="0"/>
          <a:chExt cx="0" cy="0"/>
        </a:xfrm>
      </p:grpSpPr>
      <p:sp>
        <p:nvSpPr>
          <p:cNvPr id="1515" name="Google Shape;1515;p120"/>
          <p:cNvSpPr/>
          <p:nvPr/>
        </p:nvSpPr>
        <p:spPr>
          <a:xfrm>
            <a:off x="0" y="2571750"/>
            <a:ext cx="91440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0"/>
          <p:cNvSpPr/>
          <p:nvPr/>
        </p:nvSpPr>
        <p:spPr>
          <a:xfrm>
            <a:off x="5736000" y="1047750"/>
            <a:ext cx="3048000" cy="3048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20"/>
          <p:cNvSpPr/>
          <p:nvPr/>
        </p:nvSpPr>
        <p:spPr>
          <a:xfrm>
            <a:off x="6050277" y="1355868"/>
            <a:ext cx="2432100" cy="2432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0"/>
          <p:cNvSpPr txBox="1"/>
          <p:nvPr/>
        </p:nvSpPr>
        <p:spPr>
          <a:xfrm>
            <a:off x="360000" y="815950"/>
            <a:ext cx="5115300" cy="11526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600">
                <a:solidFill>
                  <a:srgbClr val="FFFFFF"/>
                </a:solidFill>
                <a:latin typeface="Montserrat ExtraBold"/>
                <a:ea typeface="Montserrat ExtraBold"/>
                <a:cs typeface="Montserrat ExtraBold"/>
                <a:sym typeface="Montserrat ExtraBold"/>
              </a:rPr>
              <a:t>End of the</a:t>
            </a:r>
            <a:endParaRPr sz="3600">
              <a:solidFill>
                <a:srgbClr val="FFFFFF"/>
              </a:solidFill>
              <a:latin typeface="Montserrat ExtraBold"/>
              <a:ea typeface="Montserrat ExtraBold"/>
              <a:cs typeface="Montserrat ExtraBold"/>
              <a:sym typeface="Montserrat ExtraBold"/>
            </a:endParaRPr>
          </a:p>
          <a:p>
            <a:pPr indent="0" lvl="0" marL="0" rtl="0" algn="l">
              <a:spcBef>
                <a:spcPts val="0"/>
              </a:spcBef>
              <a:spcAft>
                <a:spcPts val="0"/>
              </a:spcAft>
              <a:buNone/>
            </a:pPr>
            <a:r>
              <a:rPr lang="en" sz="3600">
                <a:solidFill>
                  <a:srgbClr val="FFFFFF"/>
                </a:solidFill>
                <a:latin typeface="Montserrat ExtraBold"/>
                <a:ea typeface="Montserrat ExtraBold"/>
                <a:cs typeface="Montserrat ExtraBold"/>
                <a:sym typeface="Montserrat ExtraBold"/>
              </a:rPr>
              <a:t>work day</a:t>
            </a:r>
            <a:endParaRPr sz="3600">
              <a:solidFill>
                <a:srgbClr val="FFFFFF"/>
              </a:solidFill>
              <a:latin typeface="Montserrat ExtraBold"/>
              <a:ea typeface="Montserrat ExtraBold"/>
              <a:cs typeface="Montserrat ExtraBold"/>
              <a:sym typeface="Montserrat ExtraBold"/>
            </a:endParaRPr>
          </a:p>
        </p:txBody>
      </p:sp>
      <p:pic>
        <p:nvPicPr>
          <p:cNvPr id="1519" name="Google Shape;1519;p120"/>
          <p:cNvPicPr preferRelativeResize="0"/>
          <p:nvPr/>
        </p:nvPicPr>
        <p:blipFill rotWithShape="1">
          <a:blip r:embed="rId3">
            <a:alphaModFix/>
          </a:blip>
          <a:srcRect b="0" l="0" r="0" t="0"/>
          <a:stretch/>
        </p:blipFill>
        <p:spPr>
          <a:xfrm>
            <a:off x="6476713" y="1824638"/>
            <a:ext cx="1579225" cy="1494575"/>
          </a:xfrm>
          <a:prstGeom prst="rect">
            <a:avLst/>
          </a:prstGeom>
          <a:noFill/>
          <a:ln>
            <a:noFill/>
          </a:ln>
        </p:spPr>
      </p:pic>
      <p:sp>
        <p:nvSpPr>
          <p:cNvPr id="1520" name="Google Shape;1520;p120"/>
          <p:cNvSpPr txBox="1"/>
          <p:nvPr/>
        </p:nvSpPr>
        <p:spPr>
          <a:xfrm>
            <a:off x="360000" y="320450"/>
            <a:ext cx="5690400" cy="18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1200">
                <a:solidFill>
                  <a:schemeClr val="lt1"/>
                </a:solidFill>
                <a:latin typeface="Montserrat"/>
                <a:ea typeface="Montserrat"/>
                <a:cs typeface="Montserrat"/>
                <a:sym typeface="Montserrat"/>
              </a:rPr>
              <a:t>Module 1. Lesson 1. Review. Exception handling</a:t>
            </a:r>
            <a:endParaRPr b="1" sz="1200">
              <a:solidFill>
                <a:srgbClr val="FFFFFF"/>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grpSp>
        <p:nvGrpSpPr>
          <p:cNvPr id="1525" name="Google Shape;1525;p121"/>
          <p:cNvGrpSpPr/>
          <p:nvPr/>
        </p:nvGrpSpPr>
        <p:grpSpPr>
          <a:xfrm>
            <a:off x="7814798" y="175164"/>
            <a:ext cx="1162236" cy="4798825"/>
            <a:chOff x="4572000" y="241250"/>
            <a:chExt cx="1263300" cy="4798825"/>
          </a:xfrm>
        </p:grpSpPr>
        <p:sp>
          <p:nvSpPr>
            <p:cNvPr id="1526" name="Google Shape;1526;p121"/>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1"/>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121"/>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Summing up</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the work day</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1529" name="Google Shape;1529;p121"/>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1530" name="Google Shape;1530;p121"/>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21"/>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1"/>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1"/>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1"/>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21"/>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21"/>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1"/>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21"/>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1"/>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0" name="Google Shape;1540;p121"/>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
        <p:nvSpPr>
          <p:cNvPr id="1541" name="Google Shape;1541;p121"/>
          <p:cNvSpPr txBox="1"/>
          <p:nvPr/>
        </p:nvSpPr>
        <p:spPr>
          <a:xfrm>
            <a:off x="360000" y="175175"/>
            <a:ext cx="73161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400">
                <a:latin typeface="Montserrat ExtraBold"/>
                <a:ea typeface="Montserrat ExtraBold"/>
                <a:cs typeface="Montserrat ExtraBold"/>
                <a:sym typeface="Montserrat ExtraBold"/>
              </a:rPr>
              <a:t>Let’s end the work day by</a:t>
            </a:r>
            <a:endParaRPr sz="24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rPr lang="en" sz="2400">
                <a:solidFill>
                  <a:schemeClr val="dk1"/>
                </a:solidFill>
                <a:latin typeface="Montserrat ExtraBold"/>
                <a:ea typeface="Montserrat ExtraBold"/>
                <a:cs typeface="Montserrat ExtraBold"/>
                <a:sym typeface="Montserrat ExtraBold"/>
              </a:rPr>
              <a:t>answering these technical questions</a:t>
            </a:r>
            <a:endParaRPr sz="24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24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24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400">
              <a:highlight>
                <a:srgbClr val="FFFFFF"/>
              </a:highlight>
              <a:latin typeface="Montserrat ExtraBold"/>
              <a:ea typeface="Montserrat ExtraBold"/>
              <a:cs typeface="Montserrat ExtraBold"/>
              <a:sym typeface="Montserrat ExtraBold"/>
            </a:endParaRPr>
          </a:p>
        </p:txBody>
      </p:sp>
      <p:sp>
        <p:nvSpPr>
          <p:cNvPr id="1542" name="Google Shape;1542;p121"/>
          <p:cNvSpPr txBox="1"/>
          <p:nvPr/>
        </p:nvSpPr>
        <p:spPr>
          <a:xfrm>
            <a:off x="360000" y="1317725"/>
            <a:ext cx="7316100" cy="298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000">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1543" name="Google Shape;1543;p121"/>
          <p:cNvSpPr txBox="1"/>
          <p:nvPr/>
        </p:nvSpPr>
        <p:spPr>
          <a:xfrm>
            <a:off x="2841625" y="3351400"/>
            <a:ext cx="1401300" cy="16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800"/>
          </a:p>
        </p:txBody>
      </p:sp>
      <p:sp>
        <p:nvSpPr>
          <p:cNvPr id="1544" name="Google Shape;1544;p121"/>
          <p:cNvSpPr txBox="1"/>
          <p:nvPr/>
        </p:nvSpPr>
        <p:spPr>
          <a:xfrm>
            <a:off x="360000" y="1150725"/>
            <a:ext cx="7316100" cy="2613000"/>
          </a:xfrm>
          <a:prstGeom prst="rect">
            <a:avLst/>
          </a:prstGeom>
          <a:noFill/>
          <a:ln>
            <a:noFill/>
          </a:ln>
        </p:spPr>
        <p:txBody>
          <a:bodyPr anchorCtr="0" anchor="t" bIns="0" lIns="0" spcFirstLastPara="1" rIns="0" wrap="square" tIns="0">
            <a:noAutofit/>
          </a:bodyPr>
          <a:lstStyle/>
          <a:p>
            <a:pPr indent="-355600" lvl="0" marL="457200" rtl="0" algn="l">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What algorithmic constructs do you know? What operators are they set by?</a:t>
            </a:r>
            <a:endParaRPr sz="2000">
              <a:latin typeface="Montserrat Medium"/>
              <a:ea typeface="Montserrat Medium"/>
              <a:cs typeface="Montserrat Medium"/>
              <a:sym typeface="Montserrat Medium"/>
            </a:endParaRPr>
          </a:p>
          <a:p>
            <a:pPr indent="-355600" lvl="0" marL="457200" rtl="0" algn="l">
              <a:spcBef>
                <a:spcPts val="1000"/>
              </a:spcBef>
              <a:spcAft>
                <a:spcPts val="1000"/>
              </a:spcAft>
              <a:buSzPts val="2000"/>
              <a:buFont typeface="Montserrat Medium"/>
              <a:buAutoNum type="arabicPeriod"/>
            </a:pPr>
            <a:r>
              <a:rPr lang="en" sz="2000">
                <a:latin typeface="Montserrat Medium"/>
                <a:ea typeface="Montserrat Medium"/>
                <a:cs typeface="Montserrat Medium"/>
                <a:sym typeface="Montserrat Medium"/>
              </a:rPr>
              <a:t>What is exception handling? What is it used for?</a:t>
            </a:r>
            <a:endParaRPr sz="2000">
              <a:latin typeface="Montserrat Medium"/>
              <a:ea typeface="Montserrat Medium"/>
              <a:cs typeface="Montserrat Medium"/>
              <a:sym typeface="Montserrat Medium"/>
            </a:endParaRPr>
          </a:p>
        </p:txBody>
      </p:sp>
      <p:sp>
        <p:nvSpPr>
          <p:cNvPr id="1545" name="Google Shape;1545;p121"/>
          <p:cNvSpPr txBox="1"/>
          <p:nvPr/>
        </p:nvSpPr>
        <p:spPr>
          <a:xfrm>
            <a:off x="4751988" y="4622850"/>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a:ea typeface="Montserrat"/>
                <a:cs typeface="Montserrat"/>
                <a:sym typeface="Montserrat"/>
              </a:rPr>
              <a:t>Cole,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i="1" lang="en" sz="900">
                <a:solidFill>
                  <a:schemeClr val="dk1"/>
                </a:solidFill>
                <a:latin typeface="Montserrat"/>
                <a:ea typeface="Montserrat"/>
                <a:cs typeface="Montserrat"/>
                <a:sym typeface="Montserrat"/>
              </a:rPr>
              <a:t>senior developer</a:t>
            </a:r>
            <a:endParaRPr i="1" sz="1100">
              <a:latin typeface="Montserrat"/>
              <a:ea typeface="Montserrat"/>
              <a:cs typeface="Montserrat"/>
              <a:sym typeface="Montserrat"/>
            </a:endParaRPr>
          </a:p>
        </p:txBody>
      </p:sp>
      <p:sp>
        <p:nvSpPr>
          <p:cNvPr id="1546" name="Google Shape;1546;p121"/>
          <p:cNvSpPr txBox="1"/>
          <p:nvPr/>
        </p:nvSpPr>
        <p:spPr>
          <a:xfrm>
            <a:off x="6152725" y="4622850"/>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a:ea typeface="Montserrat"/>
                <a:cs typeface="Montserrat"/>
                <a:sym typeface="Montserrat"/>
              </a:rPr>
              <a:t>Emily</a:t>
            </a:r>
            <a:r>
              <a:rPr i="1" lang="en" sz="1100">
                <a:solidFill>
                  <a:schemeClr val="dk1"/>
                </a:solidFill>
                <a:latin typeface="Montserrat"/>
                <a:ea typeface="Montserrat"/>
                <a:cs typeface="Montserrat"/>
                <a:sym typeface="Montserrat"/>
              </a:rPr>
              <a:t>,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i="1" lang="en" sz="900">
                <a:solidFill>
                  <a:schemeClr val="dk1"/>
                </a:solidFill>
                <a:latin typeface="Montserrat"/>
                <a:ea typeface="Montserrat"/>
                <a:cs typeface="Montserrat"/>
                <a:sym typeface="Montserrat"/>
              </a:rPr>
              <a:t>project manager</a:t>
            </a:r>
            <a:endParaRPr i="1" sz="1100">
              <a:latin typeface="Montserrat"/>
              <a:ea typeface="Montserrat"/>
              <a:cs typeface="Montserrat"/>
              <a:sym typeface="Montserrat"/>
            </a:endParaRPr>
          </a:p>
        </p:txBody>
      </p:sp>
      <p:pic>
        <p:nvPicPr>
          <p:cNvPr id="1547" name="Google Shape;1547;p121"/>
          <p:cNvPicPr preferRelativeResize="0"/>
          <p:nvPr/>
        </p:nvPicPr>
        <p:blipFill rotWithShape="1">
          <a:blip r:embed="rId5">
            <a:alphaModFix/>
          </a:blip>
          <a:srcRect b="67537" l="4357" r="59834" t="6999"/>
          <a:stretch/>
        </p:blipFill>
        <p:spPr>
          <a:xfrm>
            <a:off x="6236808" y="2836775"/>
            <a:ext cx="1439295" cy="1711373"/>
          </a:xfrm>
          <a:prstGeom prst="rect">
            <a:avLst/>
          </a:prstGeom>
          <a:noFill/>
          <a:ln>
            <a:noFill/>
          </a:ln>
        </p:spPr>
      </p:pic>
      <p:pic>
        <p:nvPicPr>
          <p:cNvPr id="1548" name="Google Shape;1548;p121"/>
          <p:cNvPicPr preferRelativeResize="0"/>
          <p:nvPr/>
        </p:nvPicPr>
        <p:blipFill rotWithShape="1">
          <a:blip r:embed="rId6">
            <a:alphaModFix/>
          </a:blip>
          <a:srcRect b="59913" l="4562" r="68909" t="14160"/>
          <a:stretch/>
        </p:blipFill>
        <p:spPr>
          <a:xfrm>
            <a:off x="4872425" y="2803575"/>
            <a:ext cx="1351851" cy="171137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grpSp>
        <p:nvGrpSpPr>
          <p:cNvPr id="1553" name="Google Shape;1553;p122"/>
          <p:cNvGrpSpPr/>
          <p:nvPr/>
        </p:nvGrpSpPr>
        <p:grpSpPr>
          <a:xfrm>
            <a:off x="7814798" y="175164"/>
            <a:ext cx="1162236" cy="4798825"/>
            <a:chOff x="4572000" y="241250"/>
            <a:chExt cx="1263300" cy="4798825"/>
          </a:xfrm>
        </p:grpSpPr>
        <p:sp>
          <p:nvSpPr>
            <p:cNvPr id="1554" name="Google Shape;1554;p122"/>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22"/>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6" name="Google Shape;1556;p122"/>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Summing up</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the work day</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1557" name="Google Shape;1557;p122"/>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1558" name="Google Shape;1558;p122"/>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2"/>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2"/>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22"/>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22"/>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2"/>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8" name="Google Shape;1568;p122"/>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
        <p:nvSpPr>
          <p:cNvPr id="1569" name="Google Shape;1569;p122"/>
          <p:cNvSpPr txBox="1"/>
          <p:nvPr/>
        </p:nvSpPr>
        <p:spPr>
          <a:xfrm>
            <a:off x="360000" y="175175"/>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latin typeface="Montserrat ExtraBold"/>
                <a:ea typeface="Montserrat ExtraBold"/>
                <a:cs typeface="Montserrat ExtraBold"/>
                <a:sym typeface="Montserrat ExtraBold"/>
              </a:rPr>
              <a:t>Congratulations on completing the work day!</a:t>
            </a:r>
            <a:endParaRPr sz="28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6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800">
              <a:highlight>
                <a:srgbClr val="FFFFFF"/>
              </a:highlight>
              <a:latin typeface="Montserrat ExtraBold"/>
              <a:ea typeface="Montserrat ExtraBold"/>
              <a:cs typeface="Montserrat ExtraBold"/>
              <a:sym typeface="Montserrat ExtraBold"/>
            </a:endParaRPr>
          </a:p>
        </p:txBody>
      </p:sp>
      <p:sp>
        <p:nvSpPr>
          <p:cNvPr id="1570" name="Google Shape;1570;p122"/>
          <p:cNvSpPr txBox="1"/>
          <p:nvPr/>
        </p:nvSpPr>
        <p:spPr>
          <a:xfrm>
            <a:off x="360000" y="1317725"/>
            <a:ext cx="5472300" cy="298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200">
                <a:latin typeface="Montserrat Medium"/>
                <a:ea typeface="Montserrat Medium"/>
                <a:cs typeface="Montserrat Medium"/>
                <a:sym typeface="Montserrat Medium"/>
              </a:rPr>
              <a:t>Today you did the following:</a:t>
            </a:r>
            <a:endParaRPr sz="2200">
              <a:latin typeface="Montserrat Medium"/>
              <a:ea typeface="Montserrat Medium"/>
              <a:cs typeface="Montserrat Medium"/>
              <a:sym typeface="Montserrat Medium"/>
            </a:endParaRPr>
          </a:p>
          <a:p>
            <a:pPr indent="-368300" lvl="0" marL="457200" rtl="0" algn="l">
              <a:spcBef>
                <a:spcPts val="1000"/>
              </a:spcBef>
              <a:spcAft>
                <a:spcPts val="0"/>
              </a:spcAft>
              <a:buSzPts val="2200"/>
              <a:buFont typeface="Montserrat Medium"/>
              <a:buAutoNum type="arabicParenR"/>
            </a:pPr>
            <a:r>
              <a:rPr lang="en" sz="2200">
                <a:latin typeface="Montserrat Medium"/>
                <a:ea typeface="Montserrat Medium"/>
                <a:cs typeface="Montserrat Medium"/>
                <a:sym typeface="Montserrat Medium"/>
              </a:rPr>
              <a:t>went through skills qualifications;</a:t>
            </a:r>
            <a:endParaRPr sz="2200">
              <a:latin typeface="Montserrat Medium"/>
              <a:ea typeface="Montserrat Medium"/>
              <a:cs typeface="Montserrat Medium"/>
              <a:sym typeface="Montserrat Medium"/>
            </a:endParaRPr>
          </a:p>
          <a:p>
            <a:pPr indent="-368300" lvl="0" marL="457200" rtl="0" algn="l">
              <a:spcBef>
                <a:spcPts val="1000"/>
              </a:spcBef>
              <a:spcAft>
                <a:spcPts val="0"/>
              </a:spcAft>
              <a:buSzPts val="2200"/>
              <a:buFont typeface="Montserrat Medium"/>
              <a:buAutoNum type="arabicParenR"/>
            </a:pPr>
            <a:r>
              <a:rPr lang="en" sz="2200">
                <a:latin typeface="Montserrat Medium"/>
                <a:ea typeface="Montserrat Medium"/>
                <a:cs typeface="Montserrat Medium"/>
                <a:sym typeface="Montserrat Medium"/>
              </a:rPr>
              <a:t>programmed a knowledge assessment system;</a:t>
            </a:r>
            <a:endParaRPr sz="2200">
              <a:latin typeface="Montserrat Medium"/>
              <a:ea typeface="Montserrat Medium"/>
              <a:cs typeface="Montserrat Medium"/>
              <a:sym typeface="Montserrat Medium"/>
            </a:endParaRPr>
          </a:p>
          <a:p>
            <a:pPr indent="-368300" lvl="0" marL="457200" rtl="0" algn="l">
              <a:spcBef>
                <a:spcPts val="1000"/>
              </a:spcBef>
              <a:spcAft>
                <a:spcPts val="0"/>
              </a:spcAft>
              <a:buSzPts val="2200"/>
              <a:buFont typeface="Montserrat Medium"/>
              <a:buAutoNum type="arabicParenR"/>
            </a:pPr>
            <a:r>
              <a:rPr lang="en" sz="2200">
                <a:latin typeface="Montserrat Medium"/>
                <a:ea typeface="Montserrat Medium"/>
                <a:cs typeface="Montserrat Medium"/>
                <a:sym typeface="Montserrat Medium"/>
              </a:rPr>
              <a:t>learned and implemented an error detection tool.</a:t>
            </a:r>
            <a:endParaRPr sz="46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800">
              <a:highlight>
                <a:srgbClr val="FFFFFF"/>
              </a:highlight>
              <a:latin typeface="Montserrat ExtraBold"/>
              <a:ea typeface="Montserrat ExtraBold"/>
              <a:cs typeface="Montserrat ExtraBold"/>
              <a:sym typeface="Montserrat ExtraBold"/>
            </a:endParaRPr>
          </a:p>
        </p:txBody>
      </p:sp>
      <p:sp>
        <p:nvSpPr>
          <p:cNvPr id="1571" name="Google Shape;1571;p122"/>
          <p:cNvSpPr txBox="1"/>
          <p:nvPr/>
        </p:nvSpPr>
        <p:spPr>
          <a:xfrm>
            <a:off x="5923800" y="3193900"/>
            <a:ext cx="13011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1572" name="Google Shape;1572;p122"/>
          <p:cNvPicPr preferRelativeResize="0"/>
          <p:nvPr/>
        </p:nvPicPr>
        <p:blipFill rotWithShape="1">
          <a:blip r:embed="rId5">
            <a:alphaModFix/>
          </a:blip>
          <a:srcRect b="28102" l="0" r="58322" t="45535"/>
          <a:stretch/>
        </p:blipFill>
        <p:spPr>
          <a:xfrm>
            <a:off x="5782025" y="3049200"/>
            <a:ext cx="1705175" cy="179154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grpSp>
        <p:nvGrpSpPr>
          <p:cNvPr id="1577" name="Google Shape;1577;p123"/>
          <p:cNvGrpSpPr/>
          <p:nvPr/>
        </p:nvGrpSpPr>
        <p:grpSpPr>
          <a:xfrm>
            <a:off x="7814798" y="175164"/>
            <a:ext cx="1162236" cy="4798825"/>
            <a:chOff x="4572000" y="241250"/>
            <a:chExt cx="1263300" cy="4798825"/>
          </a:xfrm>
        </p:grpSpPr>
        <p:sp>
          <p:nvSpPr>
            <p:cNvPr id="1578" name="Google Shape;1578;p123"/>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3"/>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0" name="Google Shape;1580;p123"/>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Summing up</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the work day</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b="1" sz="1800">
              <a:solidFill>
                <a:schemeClr val="lt1"/>
              </a:solidFill>
              <a:latin typeface="Montserrat"/>
              <a:ea typeface="Montserrat"/>
              <a:cs typeface="Montserrat"/>
              <a:sym typeface="Montserrat"/>
            </a:endParaRPr>
          </a:p>
        </p:txBody>
      </p:sp>
      <p:pic>
        <p:nvPicPr>
          <p:cNvPr id="1581" name="Google Shape;1581;p123"/>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1582" name="Google Shape;1582;p123"/>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23"/>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3"/>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3"/>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3"/>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3"/>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2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2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2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2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2" name="Google Shape;1592;p123"/>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
        <p:nvSpPr>
          <p:cNvPr id="1593" name="Google Shape;1593;p123"/>
          <p:cNvSpPr txBox="1"/>
          <p:nvPr/>
        </p:nvSpPr>
        <p:spPr>
          <a:xfrm>
            <a:off x="360000" y="175175"/>
            <a:ext cx="7014600" cy="631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latin typeface="Montserrat ExtraBold"/>
                <a:ea typeface="Montserrat ExtraBold"/>
                <a:cs typeface="Montserrat ExtraBold"/>
                <a:sym typeface="Montserrat ExtraBold"/>
              </a:rPr>
              <a:t>Evaluating your performance</a:t>
            </a:r>
            <a:endParaRPr sz="3000">
              <a:latin typeface="Montserrat ExtraBold"/>
              <a:ea typeface="Montserrat ExtraBold"/>
              <a:cs typeface="Montserrat ExtraBold"/>
              <a:sym typeface="Montserrat ExtraBold"/>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1594" name="Google Shape;1594;p123"/>
          <p:cNvSpPr txBox="1"/>
          <p:nvPr/>
        </p:nvSpPr>
        <p:spPr>
          <a:xfrm>
            <a:off x="360000" y="1317725"/>
            <a:ext cx="7316100" cy="298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sz="3000">
              <a:latin typeface="Montserrat Medium"/>
              <a:ea typeface="Montserrat Medium"/>
              <a:cs typeface="Montserrat Medium"/>
              <a:sym typeface="Montserrat Medium"/>
            </a:endParaRPr>
          </a:p>
          <a:p>
            <a:pPr indent="0" lvl="0" marL="0" rtl="0" algn="l">
              <a:spcBef>
                <a:spcPts val="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1595" name="Google Shape;1595;p123"/>
          <p:cNvSpPr txBox="1"/>
          <p:nvPr/>
        </p:nvSpPr>
        <p:spPr>
          <a:xfrm>
            <a:off x="360000" y="1317725"/>
            <a:ext cx="7316100" cy="2987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latin typeface="Montserrat Medium"/>
                <a:ea typeface="Montserrat Medium"/>
                <a:cs typeface="Montserrat Medium"/>
                <a:sym typeface="Montserrat Medium"/>
              </a:rPr>
              <a:t>Answer these questions </a:t>
            </a:r>
            <a:r>
              <a:rPr lang="en" sz="2400">
                <a:solidFill>
                  <a:schemeClr val="dk1"/>
                </a:solidFill>
                <a:latin typeface="Montserrat Medium"/>
                <a:ea typeface="Montserrat Medium"/>
                <a:cs typeface="Montserrat Medium"/>
                <a:sym typeface="Montserrat Medium"/>
              </a:rPr>
              <a:t>with your colleagues</a:t>
            </a:r>
            <a:r>
              <a:rPr lang="en" sz="2400">
                <a:latin typeface="Montserrat Medium"/>
                <a:ea typeface="Montserrat Medium"/>
                <a:cs typeface="Montserrat Medium"/>
                <a:sym typeface="Montserrat Medium"/>
              </a:rPr>
              <a:t>:</a:t>
            </a:r>
            <a:endParaRPr sz="2400">
              <a:latin typeface="Montserrat Medium"/>
              <a:ea typeface="Montserrat Medium"/>
              <a:cs typeface="Montserrat Medium"/>
              <a:sym typeface="Montserrat Medium"/>
            </a:endParaRPr>
          </a:p>
          <a:p>
            <a:pPr indent="-381000" lvl="0" marL="457200" rtl="0" algn="l">
              <a:spcBef>
                <a:spcPts val="1000"/>
              </a:spcBef>
              <a:spcAft>
                <a:spcPts val="0"/>
              </a:spcAft>
              <a:buSzPts val="2400"/>
              <a:buFont typeface="Montserrat Medium"/>
              <a:buAutoNum type="arabicPeriod"/>
            </a:pPr>
            <a:r>
              <a:rPr lang="en" sz="2400">
                <a:latin typeface="Montserrat Medium"/>
                <a:ea typeface="Montserrat Medium"/>
                <a:cs typeface="Montserrat Medium"/>
                <a:sym typeface="Montserrat Medium"/>
              </a:rPr>
              <a:t>What </a:t>
            </a:r>
            <a:r>
              <a:rPr lang="en" sz="2400">
                <a:solidFill>
                  <a:schemeClr val="dk1"/>
                </a:solidFill>
                <a:latin typeface="Montserrat Medium"/>
                <a:ea typeface="Montserrat Medium"/>
                <a:cs typeface="Montserrat Medium"/>
                <a:sym typeface="Montserrat Medium"/>
              </a:rPr>
              <a:t>turned out</a:t>
            </a:r>
            <a:r>
              <a:rPr lang="en" sz="2400">
                <a:latin typeface="Montserrat Medium"/>
                <a:ea typeface="Montserrat Medium"/>
                <a:cs typeface="Montserrat Medium"/>
                <a:sym typeface="Montserrat Medium"/>
              </a:rPr>
              <a:t> the best?</a:t>
            </a:r>
            <a:endParaRPr sz="2400">
              <a:latin typeface="Montserrat Medium"/>
              <a:ea typeface="Montserrat Medium"/>
              <a:cs typeface="Montserrat Medium"/>
              <a:sym typeface="Montserrat Medium"/>
            </a:endParaRPr>
          </a:p>
          <a:p>
            <a:pPr indent="-381000" lvl="0" marL="457200" rtl="0" algn="l">
              <a:spcBef>
                <a:spcPts val="1000"/>
              </a:spcBef>
              <a:spcAft>
                <a:spcPts val="0"/>
              </a:spcAft>
              <a:buSzPts val="2400"/>
              <a:buFont typeface="Montserrat Medium"/>
              <a:buAutoNum type="arabicPeriod"/>
            </a:pPr>
            <a:r>
              <a:rPr lang="en" sz="2400">
                <a:latin typeface="Montserrat Medium"/>
                <a:ea typeface="Montserrat Medium"/>
                <a:cs typeface="Montserrat Medium"/>
                <a:sym typeface="Montserrat Medium"/>
              </a:rPr>
              <a:t>What didn’t turn out the way you wanted?</a:t>
            </a:r>
            <a:endParaRPr sz="2400">
              <a:latin typeface="Montserrat Medium"/>
              <a:ea typeface="Montserrat Medium"/>
              <a:cs typeface="Montserrat Medium"/>
              <a:sym typeface="Montserrat Medium"/>
            </a:endParaRPr>
          </a:p>
          <a:p>
            <a:pPr indent="-381000" lvl="0" marL="457200" rtl="0" algn="l">
              <a:spcBef>
                <a:spcPts val="1000"/>
              </a:spcBef>
              <a:spcAft>
                <a:spcPts val="0"/>
              </a:spcAft>
              <a:buSzPts val="2400"/>
              <a:buFont typeface="Montserrat Medium"/>
              <a:buAutoNum type="arabicPeriod"/>
            </a:pPr>
            <a:r>
              <a:rPr lang="en" sz="2400">
                <a:latin typeface="Montserrat Medium"/>
                <a:ea typeface="Montserrat Medium"/>
                <a:cs typeface="Montserrat Medium"/>
                <a:sym typeface="Montserrat Medium"/>
              </a:rPr>
              <a:t>What should you do next time </a:t>
            </a:r>
            <a:endParaRPr sz="2400">
              <a:latin typeface="Montserrat Medium"/>
              <a:ea typeface="Montserrat Medium"/>
              <a:cs typeface="Montserrat Medium"/>
              <a:sym typeface="Montserrat Medium"/>
            </a:endParaRPr>
          </a:p>
          <a:p>
            <a:pPr indent="0" lvl="0" marL="457200" rtl="0" algn="l">
              <a:spcBef>
                <a:spcPts val="1000"/>
              </a:spcBef>
              <a:spcAft>
                <a:spcPts val="0"/>
              </a:spcAft>
              <a:buNone/>
            </a:pPr>
            <a:r>
              <a:rPr lang="en" sz="2400">
                <a:latin typeface="Montserrat Medium"/>
                <a:ea typeface="Montserrat Medium"/>
                <a:cs typeface="Montserrat Medium"/>
                <a:sym typeface="Montserrat Medium"/>
              </a:rPr>
              <a:t>to avoid any issues</a:t>
            </a:r>
            <a:r>
              <a:rPr lang="en" sz="2400">
                <a:latin typeface="Montserrat Medium"/>
                <a:ea typeface="Montserrat Medium"/>
                <a:cs typeface="Montserrat Medium"/>
                <a:sym typeface="Montserrat Medium"/>
              </a:rPr>
              <a:t>? </a:t>
            </a:r>
            <a:endParaRPr sz="2400">
              <a:latin typeface="Montserrat Medium"/>
              <a:ea typeface="Montserrat Medium"/>
              <a:cs typeface="Montserrat Medium"/>
              <a:sym typeface="Montserrat Medium"/>
            </a:endParaRPr>
          </a:p>
          <a:p>
            <a:pPr indent="0" lvl="0" marL="0" rtl="0" algn="l">
              <a:spcBef>
                <a:spcPts val="1000"/>
              </a:spcBef>
              <a:spcAft>
                <a:spcPts val="0"/>
              </a:spcAft>
              <a:buClr>
                <a:schemeClr val="dk1"/>
              </a:buClr>
              <a:buSzPts val="1100"/>
              <a:buFont typeface="Arial"/>
              <a:buNone/>
            </a:pPr>
            <a:r>
              <a:t/>
            </a:r>
            <a:endParaRPr sz="4800">
              <a:solidFill>
                <a:schemeClr val="accent2"/>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3000">
              <a:highlight>
                <a:srgbClr val="FFFFFF"/>
              </a:highlight>
              <a:latin typeface="Montserrat ExtraBold"/>
              <a:ea typeface="Montserrat ExtraBold"/>
              <a:cs typeface="Montserrat ExtraBold"/>
              <a:sym typeface="Montserrat ExtraBold"/>
            </a:endParaRPr>
          </a:p>
        </p:txBody>
      </p:sp>
      <p:sp>
        <p:nvSpPr>
          <p:cNvPr id="1596" name="Google Shape;1596;p123"/>
          <p:cNvSpPr txBox="1"/>
          <p:nvPr/>
        </p:nvSpPr>
        <p:spPr>
          <a:xfrm>
            <a:off x="5923800" y="3193900"/>
            <a:ext cx="1301100" cy="14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0"/>
          </a:p>
        </p:txBody>
      </p:sp>
      <p:pic>
        <p:nvPicPr>
          <p:cNvPr id="1597" name="Google Shape;1597;p123"/>
          <p:cNvPicPr preferRelativeResize="0"/>
          <p:nvPr/>
        </p:nvPicPr>
        <p:blipFill rotWithShape="1">
          <a:blip r:embed="rId5">
            <a:alphaModFix/>
          </a:blip>
          <a:srcRect b="27886" l="4205" r="58013" t="46187"/>
          <a:stretch/>
        </p:blipFill>
        <p:spPr>
          <a:xfrm>
            <a:off x="5977637" y="3193899"/>
            <a:ext cx="1509574" cy="173202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grpSp>
        <p:nvGrpSpPr>
          <p:cNvPr id="1602" name="Google Shape;1602;p124"/>
          <p:cNvGrpSpPr/>
          <p:nvPr/>
        </p:nvGrpSpPr>
        <p:grpSpPr>
          <a:xfrm>
            <a:off x="7814798" y="175164"/>
            <a:ext cx="1162236" cy="4798825"/>
            <a:chOff x="4572000" y="241250"/>
            <a:chExt cx="1263300" cy="4798825"/>
          </a:xfrm>
        </p:grpSpPr>
        <p:sp>
          <p:nvSpPr>
            <p:cNvPr id="1603" name="Google Shape;1603;p124"/>
            <p:cNvSpPr/>
            <p:nvPr/>
          </p:nvSpPr>
          <p:spPr>
            <a:xfrm>
              <a:off x="4572000" y="241250"/>
              <a:ext cx="1263300" cy="4583100"/>
            </a:xfrm>
            <a:prstGeom prst="roundRect">
              <a:avLst>
                <a:gd fmla="val 8055"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4"/>
            <p:cNvSpPr/>
            <p:nvPr/>
          </p:nvSpPr>
          <p:spPr>
            <a:xfrm>
              <a:off x="4684800" y="4700200"/>
              <a:ext cx="657275" cy="339875"/>
            </a:xfrm>
            <a:prstGeom prst="flowChartMerg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124"/>
          <p:cNvSpPr txBox="1"/>
          <p:nvPr/>
        </p:nvSpPr>
        <p:spPr>
          <a:xfrm>
            <a:off x="360000" y="175175"/>
            <a:ext cx="7108500" cy="91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1600"/>
              </a:spcAft>
              <a:buNone/>
            </a:pPr>
            <a:r>
              <a:rPr lang="en" sz="3000">
                <a:latin typeface="Montserrat ExtraBold"/>
                <a:ea typeface="Montserrat ExtraBold"/>
                <a:cs typeface="Montserrat ExtraBold"/>
                <a:sym typeface="Montserrat ExtraBold"/>
              </a:rPr>
              <a:t>Additional tasks to improve your performance</a:t>
            </a:r>
            <a:endParaRPr sz="3000">
              <a:latin typeface="Montserrat ExtraBold"/>
              <a:ea typeface="Montserrat ExtraBold"/>
              <a:cs typeface="Montserrat ExtraBold"/>
              <a:sym typeface="Montserrat ExtraBold"/>
            </a:endParaRPr>
          </a:p>
        </p:txBody>
      </p:sp>
      <p:sp>
        <p:nvSpPr>
          <p:cNvPr id="1606" name="Google Shape;1606;p124"/>
          <p:cNvSpPr txBox="1"/>
          <p:nvPr/>
        </p:nvSpPr>
        <p:spPr>
          <a:xfrm rot="-5400000">
            <a:off x="6504350" y="2628125"/>
            <a:ext cx="32625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Summing up</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the work day</a:t>
            </a:r>
            <a:endParaRPr b="1" sz="1800">
              <a:solidFill>
                <a:schemeClr val="lt1"/>
              </a:solidFill>
              <a:latin typeface="Montserrat"/>
              <a:ea typeface="Montserrat"/>
              <a:cs typeface="Montserrat"/>
              <a:sym typeface="Montserrat"/>
            </a:endParaRPr>
          </a:p>
        </p:txBody>
      </p:sp>
      <p:pic>
        <p:nvPicPr>
          <p:cNvPr id="1607" name="Google Shape;1607;p124"/>
          <p:cNvPicPr preferRelativeResize="0"/>
          <p:nvPr/>
        </p:nvPicPr>
        <p:blipFill>
          <a:blip r:embed="rId3">
            <a:alphaModFix/>
          </a:blip>
          <a:stretch>
            <a:fillRect/>
          </a:stretch>
        </p:blipFill>
        <p:spPr>
          <a:xfrm>
            <a:off x="8678050" y="1277729"/>
            <a:ext cx="211887" cy="278425"/>
          </a:xfrm>
          <a:prstGeom prst="rect">
            <a:avLst/>
          </a:prstGeom>
          <a:noFill/>
          <a:ln>
            <a:noFill/>
          </a:ln>
        </p:spPr>
      </p:pic>
      <p:sp>
        <p:nvSpPr>
          <p:cNvPr id="1608" name="Google Shape;1608;p124"/>
          <p:cNvSpPr/>
          <p:nvPr/>
        </p:nvSpPr>
        <p:spPr>
          <a:xfrm>
            <a:off x="8784000" y="16052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4"/>
          <p:cNvSpPr/>
          <p:nvPr/>
        </p:nvSpPr>
        <p:spPr>
          <a:xfrm>
            <a:off x="8784000" y="1920013"/>
            <a:ext cx="192900" cy="1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4"/>
          <p:cNvSpPr/>
          <p:nvPr/>
        </p:nvSpPr>
        <p:spPr>
          <a:xfrm>
            <a:off x="8784000" y="22458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24"/>
          <p:cNvSpPr/>
          <p:nvPr/>
        </p:nvSpPr>
        <p:spPr>
          <a:xfrm>
            <a:off x="8784000" y="25618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24"/>
          <p:cNvSpPr/>
          <p:nvPr/>
        </p:nvSpPr>
        <p:spPr>
          <a:xfrm>
            <a:off x="8784000" y="28778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4"/>
          <p:cNvSpPr/>
          <p:nvPr/>
        </p:nvSpPr>
        <p:spPr>
          <a:xfrm>
            <a:off x="8784000" y="31938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8" name="Google Shape;1618;p124"/>
          <p:cNvPicPr preferRelativeResize="0"/>
          <p:nvPr/>
        </p:nvPicPr>
        <p:blipFill rotWithShape="1">
          <a:blip r:embed="rId4">
            <a:alphaModFix/>
          </a:blip>
          <a:srcRect b="0" l="0" r="0" t="0"/>
          <a:stretch/>
        </p:blipFill>
        <p:spPr>
          <a:xfrm>
            <a:off x="7814675" y="175175"/>
            <a:ext cx="1162225" cy="1099919"/>
          </a:xfrm>
          <a:prstGeom prst="rect">
            <a:avLst/>
          </a:prstGeom>
          <a:noFill/>
          <a:ln>
            <a:noFill/>
          </a:ln>
        </p:spPr>
      </p:pic>
      <p:sp>
        <p:nvSpPr>
          <p:cNvPr id="1619" name="Google Shape;1619;p124"/>
          <p:cNvSpPr txBox="1"/>
          <p:nvPr/>
        </p:nvSpPr>
        <p:spPr>
          <a:xfrm>
            <a:off x="5873225" y="4634975"/>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100">
                <a:solidFill>
                  <a:schemeClr val="dk1"/>
                </a:solidFill>
                <a:latin typeface="Montserrat"/>
                <a:ea typeface="Montserrat"/>
                <a:cs typeface="Montserrat"/>
                <a:sym typeface="Montserrat"/>
              </a:rPr>
              <a:t>Cole</a:t>
            </a:r>
            <a:r>
              <a:rPr i="1" lang="en" sz="1100">
                <a:solidFill>
                  <a:schemeClr val="dk1"/>
                </a:solidFill>
                <a:latin typeface="Montserrat"/>
                <a:ea typeface="Montserrat"/>
                <a:cs typeface="Montserrat"/>
                <a:sym typeface="Montserrat"/>
              </a:rPr>
              <a:t>,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i="1" lang="en" sz="900">
                <a:solidFill>
                  <a:schemeClr val="dk1"/>
                </a:solidFill>
                <a:latin typeface="Montserrat"/>
                <a:ea typeface="Montserrat"/>
                <a:cs typeface="Montserrat"/>
                <a:sym typeface="Montserrat"/>
              </a:rPr>
              <a:t>senior developer</a:t>
            </a:r>
            <a:endParaRPr i="1" sz="1100">
              <a:latin typeface="Montserrat"/>
              <a:ea typeface="Montserrat"/>
              <a:cs typeface="Montserrat"/>
              <a:sym typeface="Montserrat"/>
            </a:endParaRPr>
          </a:p>
        </p:txBody>
      </p:sp>
      <p:pic>
        <p:nvPicPr>
          <p:cNvPr id="1620" name="Google Shape;1620;p124"/>
          <p:cNvPicPr preferRelativeResize="0"/>
          <p:nvPr/>
        </p:nvPicPr>
        <p:blipFill>
          <a:blip r:embed="rId5">
            <a:alphaModFix/>
          </a:blip>
          <a:stretch>
            <a:fillRect/>
          </a:stretch>
        </p:blipFill>
        <p:spPr>
          <a:xfrm>
            <a:off x="359996" y="1219491"/>
            <a:ext cx="6757924" cy="3071792"/>
          </a:xfrm>
          <a:prstGeom prst="rect">
            <a:avLst/>
          </a:prstGeom>
          <a:noFill/>
          <a:ln>
            <a:noFill/>
          </a:ln>
        </p:spPr>
      </p:pic>
      <p:sp>
        <p:nvSpPr>
          <p:cNvPr id="1621" name="Google Shape;1621;p124"/>
          <p:cNvSpPr/>
          <p:nvPr/>
        </p:nvSpPr>
        <p:spPr>
          <a:xfrm rot="10800000">
            <a:off x="5062850" y="1915700"/>
            <a:ext cx="2506800" cy="684300"/>
          </a:xfrm>
          <a:prstGeom prst="homePlate">
            <a:avLst>
              <a:gd fmla="val 6444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4"/>
          <p:cNvSpPr txBox="1"/>
          <p:nvPr/>
        </p:nvSpPr>
        <p:spPr>
          <a:xfrm>
            <a:off x="5510166" y="1868750"/>
            <a:ext cx="20379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Montserrat ExtraBold"/>
                <a:ea typeface="Montserrat ExtraBold"/>
                <a:cs typeface="Montserrat ExtraBold"/>
                <a:sym typeface="Montserrat ExtraBold"/>
              </a:rPr>
              <a:t>“Developer skills. Tasks"</a:t>
            </a:r>
            <a:endParaRPr sz="1300">
              <a:solidFill>
                <a:srgbClr val="FFFFFF"/>
              </a:solidFill>
              <a:latin typeface="Montserrat ExtraBold"/>
              <a:ea typeface="Montserrat ExtraBold"/>
              <a:cs typeface="Montserrat ExtraBold"/>
              <a:sym typeface="Montserrat ExtraBold"/>
            </a:endParaRPr>
          </a:p>
        </p:txBody>
      </p:sp>
      <p:pic>
        <p:nvPicPr>
          <p:cNvPr id="1623" name="Google Shape;1623;p124"/>
          <p:cNvPicPr preferRelativeResize="0"/>
          <p:nvPr/>
        </p:nvPicPr>
        <p:blipFill rotWithShape="1">
          <a:blip r:embed="rId6">
            <a:alphaModFix/>
          </a:blip>
          <a:srcRect b="33987" l="0" r="63718" t="37714"/>
          <a:stretch/>
        </p:blipFill>
        <p:spPr>
          <a:xfrm>
            <a:off x="5873216" y="2820313"/>
            <a:ext cx="1773470" cy="18146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4" name="Shape 334"/>
        <p:cNvGrpSpPr/>
        <p:nvPr/>
      </p:nvGrpSpPr>
      <p:grpSpPr>
        <a:xfrm>
          <a:off x="0" y="0"/>
          <a:ext cx="0" cy="0"/>
          <a:chOff x="0" y="0"/>
          <a:chExt cx="0" cy="0"/>
        </a:xfrm>
      </p:grpSpPr>
      <p:sp>
        <p:nvSpPr>
          <p:cNvPr id="335" name="Google Shape;335;p62"/>
          <p:cNvSpPr txBox="1"/>
          <p:nvPr/>
        </p:nvSpPr>
        <p:spPr>
          <a:xfrm>
            <a:off x="303975" y="175175"/>
            <a:ext cx="7235100" cy="850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highlight>
                  <a:schemeClr val="lt1"/>
                </a:highlight>
                <a:latin typeface="Montserrat ExtraBold"/>
                <a:ea typeface="Montserrat ExtraBold"/>
                <a:cs typeface="Montserrat ExtraBold"/>
                <a:sym typeface="Montserrat ExtraBold"/>
              </a:rPr>
              <a:t>Welcome, developers!</a:t>
            </a:r>
            <a:endParaRPr sz="2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800">
              <a:highlight>
                <a:srgbClr val="FFFFFF"/>
              </a:highlight>
              <a:latin typeface="Montserrat ExtraBold"/>
              <a:ea typeface="Montserrat ExtraBold"/>
              <a:cs typeface="Montserrat ExtraBold"/>
              <a:sym typeface="Montserrat ExtraBold"/>
            </a:endParaRPr>
          </a:p>
        </p:txBody>
      </p:sp>
      <p:grpSp>
        <p:nvGrpSpPr>
          <p:cNvPr id="336" name="Google Shape;336;p62"/>
          <p:cNvGrpSpPr/>
          <p:nvPr/>
        </p:nvGrpSpPr>
        <p:grpSpPr>
          <a:xfrm>
            <a:off x="7814798" y="175164"/>
            <a:ext cx="1162236" cy="4798825"/>
            <a:chOff x="4572000" y="241250"/>
            <a:chExt cx="1263300" cy="4798825"/>
          </a:xfrm>
        </p:grpSpPr>
        <p:sp>
          <p:nvSpPr>
            <p:cNvPr id="337" name="Google Shape;337;p62"/>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2"/>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62"/>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p:txBody>
      </p:sp>
      <p:pic>
        <p:nvPicPr>
          <p:cNvPr id="340" name="Google Shape;340;p62"/>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41" name="Google Shape;341;p62"/>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2"/>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2"/>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2"/>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62"/>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46" name="Google Shape;346;p62"/>
          <p:cNvSpPr txBox="1"/>
          <p:nvPr/>
        </p:nvSpPr>
        <p:spPr>
          <a:xfrm>
            <a:off x="236475" y="806225"/>
            <a:ext cx="6607800" cy="3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Montserrat"/>
                <a:ea typeface="Montserrat"/>
                <a:cs typeface="Montserrat"/>
                <a:sym typeface="Montserrat"/>
              </a:rPr>
              <a:t>We hope you haven’t forgotten about your mentors!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My name is Cole and I am a </a:t>
            </a:r>
            <a:r>
              <a:rPr i="1" lang="en" sz="1800">
                <a:solidFill>
                  <a:schemeClr val="dk1"/>
                </a:solidFill>
                <a:latin typeface="Montserrat"/>
                <a:ea typeface="Montserrat"/>
                <a:cs typeface="Montserrat"/>
                <a:sym typeface="Montserrat"/>
              </a:rPr>
              <a:t>senior python developer</a:t>
            </a:r>
            <a:r>
              <a:rPr lang="en" sz="1800">
                <a:solidFill>
                  <a:schemeClr val="dk1"/>
                </a:solidFill>
                <a:latin typeface="Montserrat"/>
                <a:ea typeface="Montserrat"/>
                <a:cs typeface="Montserrat"/>
                <a:sym typeface="Montserrat"/>
              </a:rPr>
              <a:t> at ProTeam.</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I do the following:</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software and application development</a:t>
            </a:r>
            <a:endParaRPr sz="18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 sz="1800">
                <a:solidFill>
                  <a:schemeClr val="dk1"/>
                </a:solidFill>
                <a:latin typeface="Montserrat"/>
                <a:ea typeface="Montserrat"/>
                <a:cs typeface="Montserrat"/>
                <a:sym typeface="Montserrat"/>
              </a:rPr>
              <a:t>in Python;</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assess the quality of programs written by others;</a:t>
            </a:r>
            <a:endParaRPr sz="1800">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assist other developers.</a:t>
            </a:r>
            <a:endParaRPr sz="1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p:txBody>
      </p:sp>
      <p:sp>
        <p:nvSpPr>
          <p:cNvPr id="347" name="Google Shape;347;p62"/>
          <p:cNvSpPr txBox="1"/>
          <p:nvPr/>
        </p:nvSpPr>
        <p:spPr>
          <a:xfrm>
            <a:off x="6225375" y="4467475"/>
            <a:ext cx="1703400" cy="47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100">
                <a:solidFill>
                  <a:schemeClr val="dk1"/>
                </a:solidFill>
                <a:latin typeface="Montserrat"/>
                <a:ea typeface="Montserrat"/>
                <a:cs typeface="Montserrat"/>
                <a:sym typeface="Montserrat"/>
              </a:rPr>
              <a:t>Cole, </a:t>
            </a:r>
            <a:endParaRPr i="1" sz="1100">
              <a:solidFill>
                <a:schemeClr val="dk1"/>
              </a:solidFill>
              <a:latin typeface="Montserrat"/>
              <a:ea typeface="Montserrat"/>
              <a:cs typeface="Montserrat"/>
              <a:sym typeface="Montserrat"/>
            </a:endParaRPr>
          </a:p>
          <a:p>
            <a:pPr indent="0" lvl="0" marL="0" rtl="0" algn="ctr">
              <a:spcBef>
                <a:spcPts val="0"/>
              </a:spcBef>
              <a:spcAft>
                <a:spcPts val="0"/>
              </a:spcAft>
              <a:buNone/>
            </a:pPr>
            <a:r>
              <a:rPr i="1" lang="en" sz="900">
                <a:solidFill>
                  <a:schemeClr val="dk1"/>
                </a:solidFill>
                <a:latin typeface="Montserrat"/>
                <a:ea typeface="Montserrat"/>
                <a:cs typeface="Montserrat"/>
                <a:sym typeface="Montserrat"/>
              </a:rPr>
              <a:t>senior developer</a:t>
            </a:r>
            <a:endParaRPr i="1" sz="1100">
              <a:latin typeface="Montserrat"/>
              <a:ea typeface="Montserrat"/>
              <a:cs typeface="Montserrat"/>
              <a:sym typeface="Montserrat"/>
            </a:endParaRPr>
          </a:p>
        </p:txBody>
      </p:sp>
      <p:pic>
        <p:nvPicPr>
          <p:cNvPr id="348" name="Google Shape;348;p62"/>
          <p:cNvPicPr preferRelativeResize="0"/>
          <p:nvPr/>
        </p:nvPicPr>
        <p:blipFill rotWithShape="1">
          <a:blip r:embed="rId5">
            <a:alphaModFix/>
          </a:blip>
          <a:srcRect b="70656" l="3410" r="66510" t="1981"/>
          <a:stretch/>
        </p:blipFill>
        <p:spPr>
          <a:xfrm>
            <a:off x="6339349" y="2717075"/>
            <a:ext cx="1475445" cy="176072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125"/>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i="0" lang="en" sz="1400" u="none" strike="noStrike">
                <a:latin typeface="Montserrat Medium"/>
                <a:ea typeface="Montserrat Medium"/>
                <a:cs typeface="Montserrat Medium"/>
                <a:sym typeface="Montserrat Medium"/>
              </a:rPr>
              <a:t>Hall of Fame</a:t>
            </a:r>
            <a:endParaRPr/>
          </a:p>
        </p:txBody>
      </p:sp>
      <p:sp>
        <p:nvSpPr>
          <p:cNvPr id="1629" name="Google Shape;1629;p125"/>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b="0" i="0" lang="en" sz="3200" u="none" strike="noStrike">
                <a:solidFill>
                  <a:srgbClr val="000000"/>
                </a:solidFill>
                <a:latin typeface="Montserrat Black"/>
                <a:ea typeface="Montserrat Black"/>
                <a:cs typeface="Montserrat Black"/>
                <a:sym typeface="Montserrat Black"/>
              </a:rPr>
              <a:t>Share projects with other students</a:t>
            </a:r>
            <a:r>
              <a:rPr b="0" i="0" lang="en" sz="3200" u="none" strike="noStrike">
                <a:solidFill>
                  <a:srgbClr val="000000"/>
                </a:solidFill>
                <a:latin typeface="Montserrat ExtraBold"/>
                <a:ea typeface="Montserrat ExtraBold"/>
                <a:cs typeface="Montserrat ExtraBold"/>
                <a:sym typeface="Montserrat ExtraBold"/>
              </a:rPr>
              <a:t> </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126"/>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pic>
        <p:nvPicPr>
          <p:cNvPr id="1635" name="Google Shape;1635;p126"/>
          <p:cNvPicPr preferRelativeResize="0"/>
          <p:nvPr/>
        </p:nvPicPr>
        <p:blipFill rotWithShape="1">
          <a:blip r:embed="rId3">
            <a:alphaModFix/>
          </a:blip>
          <a:srcRect b="24817" l="0" r="0" t="0"/>
          <a:stretch/>
        </p:blipFill>
        <p:spPr>
          <a:xfrm>
            <a:off x="3450000" y="540650"/>
            <a:ext cx="5334001" cy="3769827"/>
          </a:xfrm>
          <a:prstGeom prst="rect">
            <a:avLst/>
          </a:prstGeom>
          <a:noFill/>
          <a:ln>
            <a:noFill/>
          </a:ln>
          <a:effectLst>
            <a:outerShdw blurRad="114300" rotWithShape="0" algn="bl" dist="9525">
              <a:srgbClr val="000000">
                <a:alpha val="20000"/>
              </a:srgbClr>
            </a:outerShdw>
          </a:effectLst>
        </p:spPr>
      </p:pic>
      <p:sp>
        <p:nvSpPr>
          <p:cNvPr id="1636" name="Google Shape;1636;p126"/>
          <p:cNvSpPr txBox="1"/>
          <p:nvPr/>
        </p:nvSpPr>
        <p:spPr>
          <a:xfrm>
            <a:off x="360000" y="360000"/>
            <a:ext cx="28248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Hall of Fame</a:t>
            </a:r>
            <a:endParaRPr b="0" i="0" sz="2800" u="none" cap="none" strike="noStrike">
              <a:solidFill>
                <a:schemeClr val="dk1"/>
              </a:solidFill>
              <a:latin typeface="Montserrat Black"/>
              <a:ea typeface="Montserrat Black"/>
              <a:cs typeface="Montserrat Black"/>
              <a:sym typeface="Montserrat Black"/>
            </a:endParaRPr>
          </a:p>
        </p:txBody>
      </p:sp>
      <p:sp>
        <p:nvSpPr>
          <p:cNvPr id="1637" name="Google Shape;1637;p126"/>
          <p:cNvSpPr txBox="1"/>
          <p:nvPr/>
        </p:nvSpPr>
        <p:spPr>
          <a:xfrm>
            <a:off x="366775" y="914400"/>
            <a:ext cx="2923800" cy="1888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A space where our guys share projects, games, and ideas with each other. </a:t>
            </a:r>
            <a:endParaRPr b="0" i="0" sz="1600" u="none" cap="none" strike="noStrike">
              <a:solidFill>
                <a:schemeClr val="dk1"/>
              </a:solidFill>
              <a:latin typeface="Montserrat"/>
              <a:ea typeface="Montserrat"/>
              <a:cs typeface="Montserrat"/>
              <a:sym typeface="Montserrat"/>
            </a:endParaRPr>
          </a:p>
          <a:p>
            <a:pPr indent="0" lvl="0" marL="0" marR="0" rtl="0" algn="l">
              <a:lnSpc>
                <a:spcPct val="110000"/>
              </a:lnSpc>
              <a:spcBef>
                <a:spcPts val="800"/>
              </a:spcBef>
              <a:spcAft>
                <a:spcPts val="8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In the Hall of Fame, the guys communicate and compete with each other</a:t>
            </a:r>
            <a:endParaRPr b="0" i="0" sz="1600" u="none" cap="none" strike="noStrike">
              <a:solidFill>
                <a:schemeClr val="dk1"/>
              </a:solidFill>
              <a:latin typeface="Montserrat"/>
              <a:ea typeface="Montserrat"/>
              <a:cs typeface="Montserrat"/>
              <a:sym typeface="Montserrat"/>
            </a:endParaRPr>
          </a:p>
        </p:txBody>
      </p:sp>
      <p:pic>
        <p:nvPicPr>
          <p:cNvPr id="1638" name="Google Shape;1638;p126"/>
          <p:cNvPicPr preferRelativeResize="0"/>
          <p:nvPr/>
        </p:nvPicPr>
        <p:blipFill rotWithShape="1">
          <a:blip r:embed="rId4">
            <a:alphaModFix/>
          </a:blip>
          <a:srcRect b="6288" l="0" r="0" t="0"/>
          <a:stretch/>
        </p:blipFill>
        <p:spPr>
          <a:xfrm>
            <a:off x="3450000" y="842372"/>
            <a:ext cx="5334001" cy="3468100"/>
          </a:xfrm>
          <a:prstGeom prst="rect">
            <a:avLst/>
          </a:prstGeom>
          <a:noFill/>
          <a:ln>
            <a:noFill/>
          </a:ln>
        </p:spPr>
      </p:pic>
      <p:sp>
        <p:nvSpPr>
          <p:cNvPr id="1639" name="Google Shape;1639;p126"/>
          <p:cNvSpPr/>
          <p:nvPr/>
        </p:nvSpPr>
        <p:spPr>
          <a:xfrm>
            <a:off x="3899400" y="615925"/>
            <a:ext cx="380100" cy="6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40" name="Google Shape;1640;p126"/>
          <p:cNvCxnSpPr/>
          <p:nvPr/>
        </p:nvCxnSpPr>
        <p:spPr>
          <a:xfrm>
            <a:off x="4934675" y="408725"/>
            <a:ext cx="0" cy="510600"/>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27"/>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46" name="Google Shape;1646;p127"/>
          <p:cNvSpPr txBox="1"/>
          <p:nvPr/>
        </p:nvSpPr>
        <p:spPr>
          <a:xfrm>
            <a:off x="276199" y="2343150"/>
            <a:ext cx="21963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Trends</a:t>
            </a:r>
            <a:endParaRPr b="0" i="0" sz="2800" u="none" cap="none" strike="noStrike">
              <a:solidFill>
                <a:schemeClr val="dk1"/>
              </a:solidFill>
              <a:latin typeface="Montserrat Black"/>
              <a:ea typeface="Montserrat Black"/>
              <a:cs typeface="Montserrat Black"/>
              <a:sym typeface="Montserrat Black"/>
            </a:endParaRPr>
          </a:p>
        </p:txBody>
      </p:sp>
      <p:sp>
        <p:nvSpPr>
          <p:cNvPr id="1647" name="Google Shape;1647;p127"/>
          <p:cNvSpPr txBox="1"/>
          <p:nvPr/>
        </p:nvSpPr>
        <p:spPr>
          <a:xfrm>
            <a:off x="3290525" y="2419350"/>
            <a:ext cx="5493300" cy="200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A block with new projects that are gaining popularity. The projects in this block help to understand what is happening in the Hall of Fame.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The trends reflect the projects that have the most likes and comments per day, week or month. </a:t>
            </a:r>
            <a:endParaRPr b="0" i="0" sz="1600" u="none" cap="none" strike="noStrike">
              <a:solidFill>
                <a:schemeClr val="dk1"/>
              </a:solidFill>
              <a:latin typeface="Montserrat"/>
              <a:ea typeface="Montserrat"/>
              <a:cs typeface="Montserrat"/>
              <a:sym typeface="Montserrat"/>
            </a:endParaRPr>
          </a:p>
        </p:txBody>
      </p:sp>
      <p:pic>
        <p:nvPicPr>
          <p:cNvPr id="1648" name="Google Shape;1648;p127"/>
          <p:cNvPicPr preferRelativeResize="0"/>
          <p:nvPr/>
        </p:nvPicPr>
        <p:blipFill rotWithShape="1">
          <a:blip r:embed="rId3">
            <a:alphaModFix/>
          </a:blip>
          <a:srcRect b="0" l="0" r="0" t="0"/>
          <a:stretch/>
        </p:blipFill>
        <p:spPr>
          <a:xfrm>
            <a:off x="152400" y="281972"/>
            <a:ext cx="8715121" cy="20383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28"/>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54" name="Google Shape;1654;p128"/>
          <p:cNvSpPr txBox="1"/>
          <p:nvPr/>
        </p:nvSpPr>
        <p:spPr>
          <a:xfrm>
            <a:off x="245799" y="2899350"/>
            <a:ext cx="30447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Viewing projects</a:t>
            </a:r>
            <a:endParaRPr b="0" i="0" sz="2800" u="none" cap="none" strike="noStrike">
              <a:solidFill>
                <a:schemeClr val="dk1"/>
              </a:solidFill>
              <a:latin typeface="Montserrat Black"/>
              <a:ea typeface="Montserrat Black"/>
              <a:cs typeface="Montserrat Black"/>
              <a:sym typeface="Montserrat Black"/>
            </a:endParaRPr>
          </a:p>
        </p:txBody>
      </p:sp>
      <p:sp>
        <p:nvSpPr>
          <p:cNvPr id="1655" name="Google Shape;1655;p128"/>
          <p:cNvSpPr txBox="1"/>
          <p:nvPr/>
        </p:nvSpPr>
        <p:spPr>
          <a:xfrm>
            <a:off x="3290525" y="2952750"/>
            <a:ext cx="5493300" cy="171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Projects are displayed by newness, popularity and number of comments, and you can also view projects of "Celebrities", friends, and projects on individual subjects</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1200"/>
              </a:spcBef>
              <a:spcAft>
                <a:spcPts val="12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pic>
        <p:nvPicPr>
          <p:cNvPr id="1656" name="Google Shape;1656;p128"/>
          <p:cNvPicPr preferRelativeResize="0"/>
          <p:nvPr/>
        </p:nvPicPr>
        <p:blipFill rotWithShape="1">
          <a:blip r:embed="rId3">
            <a:alphaModFix/>
          </a:blip>
          <a:srcRect b="54416" l="0" r="0" t="0"/>
          <a:stretch/>
        </p:blipFill>
        <p:spPr>
          <a:xfrm>
            <a:off x="360000" y="360000"/>
            <a:ext cx="8424003" cy="245062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29"/>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62" name="Google Shape;1662;p129"/>
          <p:cNvSpPr txBox="1"/>
          <p:nvPr/>
        </p:nvSpPr>
        <p:spPr>
          <a:xfrm>
            <a:off x="360000" y="360000"/>
            <a:ext cx="27486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Celebrity</a:t>
            </a:r>
            <a:endParaRPr b="0" i="0" sz="2800" u="none" cap="none" strike="noStrike">
              <a:solidFill>
                <a:schemeClr val="dk1"/>
              </a:solidFill>
              <a:latin typeface="Montserrat Black"/>
              <a:ea typeface="Montserrat Black"/>
              <a:cs typeface="Montserrat Black"/>
              <a:sym typeface="Montserrat Black"/>
            </a:endParaRPr>
          </a:p>
        </p:txBody>
      </p:sp>
      <p:pic>
        <p:nvPicPr>
          <p:cNvPr id="1663" name="Google Shape;1663;p129"/>
          <p:cNvPicPr preferRelativeResize="0"/>
          <p:nvPr/>
        </p:nvPicPr>
        <p:blipFill rotWithShape="1">
          <a:blip r:embed="rId3">
            <a:alphaModFix/>
          </a:blip>
          <a:srcRect b="26340" l="0" r="0" t="0"/>
          <a:stretch/>
        </p:blipFill>
        <p:spPr>
          <a:xfrm>
            <a:off x="3450000" y="540650"/>
            <a:ext cx="5334001" cy="3693498"/>
          </a:xfrm>
          <a:prstGeom prst="rect">
            <a:avLst/>
          </a:prstGeom>
          <a:noFill/>
          <a:ln>
            <a:noFill/>
          </a:ln>
          <a:effectLst>
            <a:outerShdw blurRad="114300" rotWithShape="0" algn="bl">
              <a:srgbClr val="000000">
                <a:alpha val="20000"/>
              </a:srgbClr>
            </a:outerShdw>
          </a:effectLst>
        </p:spPr>
      </p:pic>
      <p:sp>
        <p:nvSpPr>
          <p:cNvPr id="1664" name="Google Shape;1664;p129"/>
          <p:cNvSpPr txBox="1"/>
          <p:nvPr/>
        </p:nvSpPr>
        <p:spPr>
          <a:xfrm>
            <a:off x="366775" y="990600"/>
            <a:ext cx="2923800" cy="300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Students who make cool projects and win competitions receive a special status: "Celebrity". </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120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A student who has received celebrity status receives a blue badge</a:t>
            </a:r>
            <a:endParaRPr b="0" i="0" sz="1600" u="none" cap="none" strike="noStrike">
              <a:solidFill>
                <a:schemeClr val="dk1"/>
              </a:solidFill>
              <a:latin typeface="Montserrat"/>
              <a:ea typeface="Montserrat"/>
              <a:cs typeface="Montserrat"/>
              <a:sym typeface="Montserrat"/>
            </a:endParaRPr>
          </a:p>
          <a:p>
            <a:pPr indent="0" lvl="0" marL="0" marR="0" rtl="0" algn="l">
              <a:lnSpc>
                <a:spcPct val="110000"/>
              </a:lnSpc>
              <a:spcBef>
                <a:spcPts val="1200"/>
              </a:spcBef>
              <a:spcAft>
                <a:spcPts val="800"/>
              </a:spcAft>
              <a:buClr>
                <a:srgbClr val="000000"/>
              </a:buClr>
              <a:buSzPts val="1600"/>
              <a:buFont typeface="Arial"/>
              <a:buNone/>
            </a:pPr>
            <a:r>
              <a:t/>
            </a:r>
            <a:endParaRPr b="0" i="0" sz="1600" u="none" cap="none" strike="noStrike">
              <a:solidFill>
                <a:schemeClr val="dk1"/>
              </a:solidFill>
              <a:latin typeface="Montserrat"/>
              <a:ea typeface="Montserrat"/>
              <a:cs typeface="Montserrat"/>
              <a:sym typeface="Montserrat"/>
            </a:endParaRPr>
          </a:p>
        </p:txBody>
      </p:sp>
      <p:pic>
        <p:nvPicPr>
          <p:cNvPr id="1665" name="Google Shape;1665;p129"/>
          <p:cNvPicPr preferRelativeResize="0"/>
          <p:nvPr/>
        </p:nvPicPr>
        <p:blipFill rotWithShape="1">
          <a:blip r:embed="rId4">
            <a:alphaModFix/>
          </a:blip>
          <a:srcRect b="0" l="0" r="0" t="0"/>
          <a:stretch/>
        </p:blipFill>
        <p:spPr>
          <a:xfrm>
            <a:off x="2643103" y="2860492"/>
            <a:ext cx="366850" cy="366850"/>
          </a:xfrm>
          <a:prstGeom prst="rect">
            <a:avLst/>
          </a:prstGeom>
          <a:noFill/>
          <a:ln>
            <a:noFill/>
          </a:ln>
        </p:spPr>
      </p:pic>
      <p:sp>
        <p:nvSpPr>
          <p:cNvPr id="1666" name="Google Shape;1666;p129"/>
          <p:cNvSpPr/>
          <p:nvPr/>
        </p:nvSpPr>
        <p:spPr>
          <a:xfrm>
            <a:off x="3899400" y="615925"/>
            <a:ext cx="380100" cy="6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7" name="Google Shape;1667;p129"/>
          <p:cNvPicPr preferRelativeResize="0"/>
          <p:nvPr/>
        </p:nvPicPr>
        <p:blipFill rotWithShape="1">
          <a:blip r:embed="rId5">
            <a:alphaModFix/>
          </a:blip>
          <a:srcRect b="8858" l="0" r="0" t="0"/>
          <a:stretch/>
        </p:blipFill>
        <p:spPr>
          <a:xfrm>
            <a:off x="3450000" y="868075"/>
            <a:ext cx="5334001" cy="336607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30"/>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73" name="Google Shape;1673;p130"/>
          <p:cNvSpPr txBox="1"/>
          <p:nvPr/>
        </p:nvSpPr>
        <p:spPr>
          <a:xfrm>
            <a:off x="360000" y="360000"/>
            <a:ext cx="27486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Projects</a:t>
            </a:r>
            <a:endParaRPr b="0" i="0" sz="2800" u="none" cap="none" strike="noStrike">
              <a:solidFill>
                <a:schemeClr val="dk1"/>
              </a:solidFill>
              <a:latin typeface="Montserrat Black"/>
              <a:ea typeface="Montserrat Black"/>
              <a:cs typeface="Montserrat Black"/>
              <a:sym typeface="Montserrat Black"/>
            </a:endParaRPr>
          </a:p>
        </p:txBody>
      </p:sp>
      <p:pic>
        <p:nvPicPr>
          <p:cNvPr id="1674" name="Google Shape;1674;p130"/>
          <p:cNvPicPr preferRelativeResize="0"/>
          <p:nvPr/>
        </p:nvPicPr>
        <p:blipFill rotWithShape="1">
          <a:blip r:embed="rId3">
            <a:alphaModFix/>
          </a:blip>
          <a:srcRect b="33770" l="0" r="0" t="0"/>
          <a:stretch/>
        </p:blipFill>
        <p:spPr>
          <a:xfrm>
            <a:off x="3450000" y="540650"/>
            <a:ext cx="5334001" cy="3320926"/>
          </a:xfrm>
          <a:prstGeom prst="rect">
            <a:avLst/>
          </a:prstGeom>
          <a:noFill/>
          <a:ln>
            <a:noFill/>
          </a:ln>
          <a:effectLst>
            <a:outerShdw blurRad="114300" rotWithShape="0" algn="bl">
              <a:srgbClr val="000000">
                <a:alpha val="20000"/>
              </a:srgbClr>
            </a:outerShdw>
          </a:effectLst>
        </p:spPr>
      </p:pic>
      <p:sp>
        <p:nvSpPr>
          <p:cNvPr id="1675" name="Google Shape;1675;p130"/>
          <p:cNvSpPr txBox="1"/>
          <p:nvPr/>
        </p:nvSpPr>
        <p:spPr>
          <a:xfrm>
            <a:off x="360000" y="943063"/>
            <a:ext cx="2993100" cy="1666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See the work of other students, play games.</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800"/>
              </a:spcBef>
              <a:spcAft>
                <a:spcPts val="8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Put reactions, share comments and discuss projects.</a:t>
            </a:r>
            <a:endParaRPr b="0" i="0" sz="1600" u="none" cap="none" strike="noStrike">
              <a:solidFill>
                <a:schemeClr val="dk1"/>
              </a:solidFill>
              <a:latin typeface="Montserrat"/>
              <a:ea typeface="Montserrat"/>
              <a:cs typeface="Montserrat"/>
              <a:sym typeface="Montserrat"/>
            </a:endParaRPr>
          </a:p>
        </p:txBody>
      </p:sp>
      <p:sp>
        <p:nvSpPr>
          <p:cNvPr id="1676" name="Google Shape;1676;p130"/>
          <p:cNvSpPr/>
          <p:nvPr/>
        </p:nvSpPr>
        <p:spPr>
          <a:xfrm>
            <a:off x="3899400" y="615925"/>
            <a:ext cx="380100" cy="6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7" name="Google Shape;1677;p130"/>
          <p:cNvPicPr preferRelativeResize="0"/>
          <p:nvPr/>
        </p:nvPicPr>
        <p:blipFill rotWithShape="1">
          <a:blip r:embed="rId4">
            <a:alphaModFix/>
          </a:blip>
          <a:srcRect b="0" l="0" r="0" t="0"/>
          <a:stretch/>
        </p:blipFill>
        <p:spPr>
          <a:xfrm>
            <a:off x="3450000" y="863175"/>
            <a:ext cx="5322577" cy="2998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31"/>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83" name="Google Shape;1683;p131"/>
          <p:cNvSpPr txBox="1"/>
          <p:nvPr/>
        </p:nvSpPr>
        <p:spPr>
          <a:xfrm>
            <a:off x="360000" y="360000"/>
            <a:ext cx="47022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Hall of Fame rules</a:t>
            </a:r>
            <a:endParaRPr b="0" i="0" sz="2800" u="none" cap="none" strike="noStrike">
              <a:solidFill>
                <a:schemeClr val="dk1"/>
              </a:solidFill>
              <a:latin typeface="Montserrat Black"/>
              <a:ea typeface="Montserrat Black"/>
              <a:cs typeface="Montserrat Black"/>
              <a:sym typeface="Montserrat Black"/>
            </a:endParaRPr>
          </a:p>
        </p:txBody>
      </p:sp>
      <p:sp>
        <p:nvSpPr>
          <p:cNvPr id="1684" name="Google Shape;1684;p131"/>
          <p:cNvSpPr/>
          <p:nvPr/>
        </p:nvSpPr>
        <p:spPr>
          <a:xfrm>
            <a:off x="5077575" y="1619250"/>
            <a:ext cx="3838500" cy="21306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31"/>
          <p:cNvSpPr txBox="1"/>
          <p:nvPr/>
        </p:nvSpPr>
        <p:spPr>
          <a:xfrm>
            <a:off x="360000" y="867065"/>
            <a:ext cx="6629700" cy="714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800"/>
              </a:spcAft>
              <a:buClr>
                <a:srgbClr val="000000"/>
              </a:buClr>
              <a:buSzPts val="1600"/>
              <a:buFont typeface="Arial"/>
              <a:buNone/>
            </a:pPr>
            <a:r>
              <a:rPr b="0" i="0" lang="en" sz="1600" u="none" cap="none" strike="noStrike">
                <a:solidFill>
                  <a:srgbClr val="0F1C2C"/>
                </a:solidFill>
                <a:latin typeface="Montserrat"/>
                <a:ea typeface="Montserrat"/>
                <a:cs typeface="Montserrat"/>
                <a:sym typeface="Montserrat"/>
              </a:rPr>
              <a:t>When you publish projects or write comments, make sure that you don't break the rules:</a:t>
            </a:r>
            <a:endParaRPr b="0" i="0" sz="1600" u="none" cap="none" strike="noStrike">
              <a:solidFill>
                <a:schemeClr val="dk1"/>
              </a:solidFill>
              <a:latin typeface="Montserrat"/>
              <a:ea typeface="Montserrat"/>
              <a:cs typeface="Montserrat"/>
              <a:sym typeface="Montserrat"/>
            </a:endParaRPr>
          </a:p>
        </p:txBody>
      </p:sp>
      <p:sp>
        <p:nvSpPr>
          <p:cNvPr id="1686" name="Google Shape;1686;p131"/>
          <p:cNvSpPr txBox="1"/>
          <p:nvPr/>
        </p:nvSpPr>
        <p:spPr>
          <a:xfrm>
            <a:off x="5238799" y="1806998"/>
            <a:ext cx="3557400" cy="1700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200"/>
              <a:buFont typeface="Arial"/>
              <a:buNone/>
            </a:pPr>
            <a:r>
              <a:rPr b="0" i="0" lang="en" sz="1200" u="none" cap="none" strike="noStrike">
                <a:solidFill>
                  <a:srgbClr val="660000"/>
                </a:solidFill>
                <a:latin typeface="Montserrat"/>
                <a:ea typeface="Montserrat"/>
                <a:cs typeface="Montserrat"/>
                <a:sym typeface="Montserrat"/>
              </a:rPr>
              <a:t>For violating the rules, your access to the Hall of Fame will be restricted:</a:t>
            </a:r>
            <a:endParaRPr b="0" i="0" sz="1200" u="none" cap="none" strike="noStrike">
              <a:solidFill>
                <a:srgbClr val="660000"/>
              </a:solidFill>
              <a:latin typeface="Montserrat"/>
              <a:ea typeface="Montserrat"/>
              <a:cs typeface="Montserrat"/>
              <a:sym typeface="Montserrat"/>
            </a:endParaRPr>
          </a:p>
          <a:p>
            <a:pPr indent="0" lvl="0" marL="0" marR="0" rtl="0" algn="l">
              <a:lnSpc>
                <a:spcPct val="150000"/>
              </a:lnSpc>
              <a:spcBef>
                <a:spcPts val="300"/>
              </a:spcBef>
              <a:spcAft>
                <a:spcPts val="0"/>
              </a:spcAft>
              <a:buClr>
                <a:srgbClr val="000000"/>
              </a:buClr>
              <a:buSzPts val="1200"/>
              <a:buFont typeface="Arial"/>
              <a:buNone/>
            </a:pPr>
            <a:r>
              <a:rPr b="0" i="0" lang="en" sz="1200" u="none" cap="none" strike="noStrike">
                <a:solidFill>
                  <a:srgbClr val="660000"/>
                </a:solidFill>
                <a:latin typeface="Montserrat"/>
                <a:ea typeface="Montserrat"/>
                <a:cs typeface="Montserrat"/>
                <a:sym typeface="Montserrat"/>
              </a:rPr>
              <a:t>— for one week for the first violation,</a:t>
            </a:r>
            <a:endParaRPr b="0" i="0" sz="1200" u="none" cap="none" strike="noStrike">
              <a:solidFill>
                <a:srgbClr val="66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660000"/>
                </a:solidFill>
                <a:latin typeface="Montserrat"/>
                <a:ea typeface="Montserrat"/>
                <a:cs typeface="Montserrat"/>
                <a:sym typeface="Montserrat"/>
              </a:rPr>
              <a:t>— for two weeks for the second violation,</a:t>
            </a:r>
            <a:endParaRPr b="0" i="0" sz="1200" u="none" cap="none" strike="noStrike">
              <a:solidFill>
                <a:srgbClr val="660000"/>
              </a:solidFill>
              <a:latin typeface="Montserrat"/>
              <a:ea typeface="Montserrat"/>
              <a:cs typeface="Montserrat"/>
              <a:sym typeface="Montserrat"/>
            </a:endParaRPr>
          </a:p>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rgbClr val="660000"/>
                </a:solidFill>
                <a:latin typeface="Montserrat"/>
                <a:ea typeface="Montserrat"/>
                <a:cs typeface="Montserrat"/>
                <a:sym typeface="Montserrat"/>
              </a:rPr>
              <a:t>— for one month for the third and next violations, and we will also write to parents</a:t>
            </a:r>
            <a:endParaRPr b="0" i="0" sz="1200" u="none" cap="none" strike="noStrike">
              <a:solidFill>
                <a:srgbClr val="660000"/>
              </a:solidFill>
              <a:latin typeface="Montserrat"/>
              <a:ea typeface="Montserrat"/>
              <a:cs typeface="Montserrat"/>
              <a:sym typeface="Montserrat"/>
            </a:endParaRPr>
          </a:p>
        </p:txBody>
      </p:sp>
      <p:graphicFrame>
        <p:nvGraphicFramePr>
          <p:cNvPr id="1687" name="Google Shape;1687;p131"/>
          <p:cNvGraphicFramePr/>
          <p:nvPr/>
        </p:nvGraphicFramePr>
        <p:xfrm>
          <a:off x="453225" y="1600975"/>
          <a:ext cx="3000000" cy="3000000"/>
        </p:xfrm>
        <a:graphic>
          <a:graphicData uri="http://schemas.openxmlformats.org/drawingml/2006/table">
            <a:tbl>
              <a:tblPr>
                <a:noFill/>
                <a:tableStyleId>{121AE499-9D29-4168-9468-8DDDB658055E}</a:tableStyleId>
              </a:tblPr>
              <a:tblGrid>
                <a:gridCol w="382850"/>
                <a:gridCol w="4124325"/>
              </a:tblGrid>
              <a:tr h="469650">
                <a:tc>
                  <a:txBody>
                    <a:bodyPr/>
                    <a:lstStyle/>
                    <a:p>
                      <a:pPr indent="0" lvl="0" marL="0" marR="0" rtl="0" algn="l">
                        <a:lnSpc>
                          <a:spcPct val="150000"/>
                        </a:lnSpc>
                        <a:spcBef>
                          <a:spcPts val="0"/>
                        </a:spcBef>
                        <a:spcAft>
                          <a:spcPts val="0"/>
                        </a:spcAft>
                        <a:buClr>
                          <a:schemeClr val="dk1"/>
                        </a:buClr>
                        <a:buSzPts val="1100"/>
                        <a:buFont typeface="Arial"/>
                        <a:buNone/>
                      </a:pPr>
                      <a:r>
                        <a:rPr lang="en" sz="1200" u="none" cap="none" strike="noStrike">
                          <a:solidFill>
                            <a:schemeClr val="dk1"/>
                          </a:solidFill>
                        </a:rPr>
                        <a:t>😇</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F1C2C"/>
                          </a:solidFill>
                          <a:latin typeface="Montserrat"/>
                          <a:ea typeface="Montserrat"/>
                          <a:cs typeface="Montserrat"/>
                          <a:sym typeface="Montserrat"/>
                        </a:rPr>
                        <a:t>Politeness</a:t>
                      </a:r>
                      <a:br>
                        <a:rPr b="0" i="0" lang="en" sz="1200" u="none" cap="none" strike="noStrike">
                          <a:solidFill>
                            <a:srgbClr val="0F1C2C"/>
                          </a:solidFill>
                          <a:latin typeface="Montserrat"/>
                          <a:ea typeface="Montserrat"/>
                          <a:cs typeface="Montserrat"/>
                          <a:sym typeface="Montserrat"/>
                        </a:rPr>
                      </a:br>
                      <a:r>
                        <a:rPr b="0" i="0" lang="en" sz="1200" u="none" cap="none" strike="noStrike">
                          <a:solidFill>
                            <a:srgbClr val="0F1C2C"/>
                          </a:solidFill>
                          <a:latin typeface="Montserrat"/>
                          <a:ea typeface="Montserrat"/>
                          <a:cs typeface="Montserrat"/>
                          <a:sym typeface="Montserrat"/>
                        </a:rPr>
                        <a:t>Do not scold or insult other students.</a:t>
                      </a:r>
                      <a:endParaRPr sz="1200" u="none" cap="none" strike="noStrike">
                        <a:solidFill>
                          <a:srgbClr val="0F1C2C"/>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69075">
                <a:tc>
                  <a:txBody>
                    <a:bodyPr/>
                    <a:lstStyle/>
                    <a:p>
                      <a:pPr indent="0" lvl="0" marL="0" marR="0" rtl="0" algn="l">
                        <a:lnSpc>
                          <a:spcPct val="150000"/>
                        </a:lnSpc>
                        <a:spcBef>
                          <a:spcPts val="0"/>
                        </a:spcBef>
                        <a:spcAft>
                          <a:spcPts val="0"/>
                        </a:spcAft>
                        <a:buClr>
                          <a:schemeClr val="dk1"/>
                        </a:buClr>
                        <a:buSzPts val="1100"/>
                        <a:buFont typeface="Arial"/>
                        <a:buNone/>
                      </a:pPr>
                      <a:r>
                        <a:rPr lang="en" sz="1200" u="none" cap="none" strike="noStrike">
                          <a:solidFill>
                            <a:schemeClr val="dk1"/>
                          </a:solidFill>
                        </a:rPr>
                        <a:t>🤗</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100"/>
                        <a:buFont typeface="Arial"/>
                        <a:buNone/>
                      </a:pPr>
                      <a:r>
                        <a:rPr b="1" i="0" lang="en" sz="1200" u="none" cap="none" strike="noStrike">
                          <a:solidFill>
                            <a:srgbClr val="0F1C2C"/>
                          </a:solidFill>
                          <a:latin typeface="Montserrat"/>
                          <a:ea typeface="Montserrat"/>
                          <a:cs typeface="Montserrat"/>
                          <a:sym typeface="Montserrat"/>
                        </a:rPr>
                        <a:t>Honesty</a:t>
                      </a:r>
                      <a:br>
                        <a:rPr b="1" i="0" lang="en" sz="1200" u="none" cap="none" strike="noStrike">
                          <a:solidFill>
                            <a:srgbClr val="0F1C2C"/>
                          </a:solidFill>
                          <a:latin typeface="Montserrat"/>
                          <a:ea typeface="Montserrat"/>
                          <a:cs typeface="Montserrat"/>
                          <a:sym typeface="Montserrat"/>
                        </a:rPr>
                      </a:br>
                      <a:r>
                        <a:rPr b="0" i="0" lang="en" sz="1200" u="none" cap="none" strike="noStrike">
                          <a:solidFill>
                            <a:srgbClr val="0F1C2C"/>
                          </a:solidFill>
                          <a:latin typeface="Montserrat"/>
                          <a:ea typeface="Montserrat"/>
                          <a:cs typeface="Montserrat"/>
                          <a:sym typeface="Montserrat"/>
                        </a:rPr>
                        <a:t>Do not publish false information about events or people.</a:t>
                      </a:r>
                      <a:endParaRPr sz="1200" u="none" cap="none" strike="noStrike">
                        <a:solidFill>
                          <a:srgbClr val="0F1C2C"/>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72325">
                <a:tc>
                  <a:txBody>
                    <a:bodyPr/>
                    <a:lstStyle/>
                    <a:p>
                      <a:pPr indent="0" lvl="0" marL="0" marR="0" rtl="0" algn="l">
                        <a:lnSpc>
                          <a:spcPct val="150000"/>
                        </a:lnSpc>
                        <a:spcBef>
                          <a:spcPts val="0"/>
                        </a:spcBef>
                        <a:spcAft>
                          <a:spcPts val="0"/>
                        </a:spcAft>
                        <a:buClr>
                          <a:schemeClr val="dk1"/>
                        </a:buClr>
                        <a:buSzPts val="1100"/>
                        <a:buFont typeface="Arial"/>
                        <a:buNone/>
                      </a:pPr>
                      <a:r>
                        <a:rPr lang="en" sz="1200" u="none" cap="none" strike="noStrike">
                          <a:solidFill>
                            <a:schemeClr val="dk1"/>
                          </a:solidFill>
                        </a:rPr>
                        <a:t>🕊</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F1C2C"/>
                          </a:solidFill>
                          <a:latin typeface="Montserrat"/>
                          <a:ea typeface="Montserrat"/>
                          <a:cs typeface="Montserrat"/>
                          <a:sym typeface="Montserrat"/>
                        </a:rPr>
                        <a:t>Peace and friendship</a:t>
                      </a:r>
                      <a:br>
                        <a:rPr b="1" i="0" lang="en" sz="1200" u="none" cap="none" strike="noStrike">
                          <a:solidFill>
                            <a:srgbClr val="0F1C2C"/>
                          </a:solidFill>
                          <a:latin typeface="Montserrat"/>
                          <a:ea typeface="Montserrat"/>
                          <a:cs typeface="Montserrat"/>
                          <a:sym typeface="Montserrat"/>
                        </a:rPr>
                      </a:br>
                      <a:r>
                        <a:rPr b="0" i="0" lang="en" sz="1200" u="none" cap="none" strike="noStrike">
                          <a:solidFill>
                            <a:srgbClr val="0F1C2C"/>
                          </a:solidFill>
                          <a:latin typeface="Montserrat"/>
                          <a:ea typeface="Montserrat"/>
                          <a:cs typeface="Montserrat"/>
                          <a:sym typeface="Montserrat"/>
                        </a:rPr>
                        <a:t>Don't add scenes of violence or crimes to your projects.</a:t>
                      </a:r>
                      <a:endParaRPr sz="1400" u="none" cap="none" strike="noStrike">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67375">
                <a:tc>
                  <a:txBody>
                    <a:bodyPr/>
                    <a:lstStyle/>
                    <a:p>
                      <a:pPr indent="0" lvl="0" marL="0" marR="0" rtl="0" algn="l">
                        <a:lnSpc>
                          <a:spcPct val="150000"/>
                        </a:lnSpc>
                        <a:spcBef>
                          <a:spcPts val="0"/>
                        </a:spcBef>
                        <a:spcAft>
                          <a:spcPts val="0"/>
                        </a:spcAft>
                        <a:buClr>
                          <a:schemeClr val="dk1"/>
                        </a:buClr>
                        <a:buSzPts val="1100"/>
                        <a:buFont typeface="Arial"/>
                        <a:buNone/>
                      </a:pPr>
                      <a:r>
                        <a:rPr lang="en" sz="1200" u="none" cap="none" strike="noStrike">
                          <a:solidFill>
                            <a:schemeClr val="dk1"/>
                          </a:solidFill>
                        </a:rPr>
                        <a:t>🚫</a:t>
                      </a:r>
                      <a:endParaRPr sz="1400" u="none" cap="none" strike="noStrike"/>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rgbClr val="0F1C2C"/>
                          </a:solidFill>
                          <a:latin typeface="Montserrat"/>
                          <a:ea typeface="Montserrat"/>
                          <a:cs typeface="Montserrat"/>
                          <a:sym typeface="Montserrat"/>
                        </a:rPr>
                        <a:t>No prohibited materials</a:t>
                      </a:r>
                      <a:br>
                        <a:rPr b="1" i="0" lang="en" sz="1200" u="none" cap="none" strike="noStrike">
                          <a:solidFill>
                            <a:srgbClr val="0F1C2C"/>
                          </a:solidFill>
                          <a:latin typeface="Montserrat"/>
                          <a:ea typeface="Montserrat"/>
                          <a:cs typeface="Montserrat"/>
                          <a:sym typeface="Montserrat"/>
                        </a:rPr>
                      </a:br>
                      <a:r>
                        <a:rPr b="0" i="0" lang="en" sz="1200" u="none" cap="none" strike="noStrike">
                          <a:solidFill>
                            <a:srgbClr val="0F1C2C"/>
                          </a:solidFill>
                          <a:latin typeface="Montserrat"/>
                          <a:ea typeface="Montserrat"/>
                          <a:cs typeface="Montserrat"/>
                          <a:sym typeface="Montserrat"/>
                        </a:rPr>
                        <a:t>Do not publish indecent pictures, videos, text, etc.</a:t>
                      </a:r>
                      <a:endParaRPr sz="1400" u="none" cap="none" strike="noStrike">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32"/>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693" name="Google Shape;1693;p132"/>
          <p:cNvSpPr txBox="1"/>
          <p:nvPr/>
        </p:nvSpPr>
        <p:spPr>
          <a:xfrm>
            <a:off x="360000" y="360000"/>
            <a:ext cx="29238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Full-screen project</a:t>
            </a:r>
            <a:endParaRPr b="0" i="0" sz="2800" u="none" cap="none" strike="noStrike">
              <a:solidFill>
                <a:schemeClr val="dk1"/>
              </a:solidFill>
              <a:latin typeface="Montserrat Black"/>
              <a:ea typeface="Montserrat Black"/>
              <a:cs typeface="Montserrat Black"/>
              <a:sym typeface="Montserrat Black"/>
            </a:endParaRPr>
          </a:p>
        </p:txBody>
      </p:sp>
      <p:pic>
        <p:nvPicPr>
          <p:cNvPr id="1694" name="Google Shape;1694;p132"/>
          <p:cNvPicPr preferRelativeResize="0"/>
          <p:nvPr/>
        </p:nvPicPr>
        <p:blipFill rotWithShape="1">
          <a:blip r:embed="rId3">
            <a:alphaModFix/>
          </a:blip>
          <a:srcRect b="38442" l="0" r="0" t="0"/>
          <a:stretch/>
        </p:blipFill>
        <p:spPr>
          <a:xfrm>
            <a:off x="3450000" y="540650"/>
            <a:ext cx="5334001" cy="3107249"/>
          </a:xfrm>
          <a:prstGeom prst="rect">
            <a:avLst/>
          </a:prstGeom>
          <a:noFill/>
          <a:ln>
            <a:noFill/>
          </a:ln>
          <a:effectLst>
            <a:outerShdw blurRad="114300" rotWithShape="0" algn="bl">
              <a:srgbClr val="000000">
                <a:alpha val="20000"/>
              </a:srgbClr>
            </a:outerShdw>
          </a:effectLst>
        </p:spPr>
      </p:pic>
      <p:sp>
        <p:nvSpPr>
          <p:cNvPr id="1695" name="Google Shape;1695;p132"/>
          <p:cNvSpPr txBox="1"/>
          <p:nvPr/>
        </p:nvSpPr>
        <p:spPr>
          <a:xfrm>
            <a:off x="366775" y="1447800"/>
            <a:ext cx="2923800" cy="2284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It's easier to interact with projects if they are open in full screen mode.</a:t>
            </a:r>
            <a:endParaRPr b="0" i="0" sz="1600" u="none" cap="none" strike="noStrike">
              <a:solidFill>
                <a:schemeClr val="dk1"/>
              </a:solidFill>
              <a:latin typeface="Montserrat"/>
              <a:ea typeface="Montserrat"/>
              <a:cs typeface="Montserrat"/>
              <a:sym typeface="Montserrat"/>
            </a:endParaRPr>
          </a:p>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To open the project, click on the arrow icon </a:t>
            </a:r>
            <a:endParaRPr b="0" i="0" sz="1600" u="none" cap="none" strike="noStrike">
              <a:solidFill>
                <a:schemeClr val="dk1"/>
              </a:solidFill>
              <a:latin typeface="Montserrat"/>
              <a:ea typeface="Montserrat"/>
              <a:cs typeface="Montserrat"/>
              <a:sym typeface="Montserrat"/>
            </a:endParaRPr>
          </a:p>
        </p:txBody>
      </p:sp>
      <p:pic>
        <p:nvPicPr>
          <p:cNvPr id="1696" name="Google Shape;1696;p132"/>
          <p:cNvPicPr preferRelativeResize="0"/>
          <p:nvPr/>
        </p:nvPicPr>
        <p:blipFill rotWithShape="1">
          <a:blip r:embed="rId4">
            <a:alphaModFix/>
          </a:blip>
          <a:srcRect b="0" l="0" r="0" t="0"/>
          <a:stretch/>
        </p:blipFill>
        <p:spPr>
          <a:xfrm>
            <a:off x="2742975" y="3374902"/>
            <a:ext cx="254375" cy="254375"/>
          </a:xfrm>
          <a:prstGeom prst="rect">
            <a:avLst/>
          </a:prstGeom>
          <a:noFill/>
          <a:ln>
            <a:noFill/>
          </a:ln>
        </p:spPr>
      </p:pic>
      <p:sp>
        <p:nvSpPr>
          <p:cNvPr id="1697" name="Google Shape;1697;p132"/>
          <p:cNvSpPr/>
          <p:nvPr/>
        </p:nvSpPr>
        <p:spPr>
          <a:xfrm>
            <a:off x="3899400" y="615925"/>
            <a:ext cx="380100" cy="6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8" name="Google Shape;1698;p132"/>
          <p:cNvPicPr preferRelativeResize="0"/>
          <p:nvPr/>
        </p:nvPicPr>
        <p:blipFill rotWithShape="1">
          <a:blip r:embed="rId5">
            <a:alphaModFix/>
          </a:blip>
          <a:srcRect b="3536" l="0" r="0" t="3387"/>
          <a:stretch/>
        </p:blipFill>
        <p:spPr>
          <a:xfrm>
            <a:off x="3450000" y="851150"/>
            <a:ext cx="5334000" cy="2796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33"/>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i="0" lang="en" sz="1400" u="none" strike="noStrike">
                <a:latin typeface="Montserrat Medium"/>
                <a:ea typeface="Montserrat Medium"/>
                <a:cs typeface="Montserrat Medium"/>
                <a:sym typeface="Montserrat Medium"/>
              </a:rPr>
              <a:t>My class</a:t>
            </a:r>
            <a:endParaRPr/>
          </a:p>
        </p:txBody>
      </p:sp>
      <p:sp>
        <p:nvSpPr>
          <p:cNvPr id="1704" name="Google Shape;1704;p133"/>
          <p:cNvSpPr txBox="1"/>
          <p:nvPr>
            <p:ph type="title"/>
          </p:nvPr>
        </p:nvSpPr>
        <p:spPr>
          <a:xfrm>
            <a:off x="1080000" y="1926000"/>
            <a:ext cx="7266000" cy="193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b="0" i="0" lang="en" sz="3200" u="none" strike="noStrike">
                <a:solidFill>
                  <a:srgbClr val="000000"/>
                </a:solidFill>
                <a:latin typeface="Montserrat Black"/>
                <a:ea typeface="Montserrat Black"/>
                <a:cs typeface="Montserrat Black"/>
                <a:sym typeface="Montserrat Black"/>
              </a:rPr>
              <a:t>Messages from the teacher and projects of classmates</a:t>
            </a:r>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pic>
        <p:nvPicPr>
          <p:cNvPr id="1709" name="Google Shape;1709;p134"/>
          <p:cNvPicPr preferRelativeResize="0"/>
          <p:nvPr/>
        </p:nvPicPr>
        <p:blipFill rotWithShape="1">
          <a:blip r:embed="rId3">
            <a:alphaModFix/>
          </a:blip>
          <a:srcRect b="0" l="24369" r="-8665" t="0"/>
          <a:stretch/>
        </p:blipFill>
        <p:spPr>
          <a:xfrm>
            <a:off x="458175" y="3403800"/>
            <a:ext cx="2137775" cy="434550"/>
          </a:xfrm>
          <a:prstGeom prst="rect">
            <a:avLst/>
          </a:prstGeom>
          <a:noFill/>
          <a:ln cap="flat" cmpd="sng" w="9525">
            <a:solidFill>
              <a:srgbClr val="D9D9D9"/>
            </a:solidFill>
            <a:prstDash val="solid"/>
            <a:round/>
            <a:headEnd len="sm" w="sm" type="none"/>
            <a:tailEnd len="sm" w="sm" type="none"/>
          </a:ln>
        </p:spPr>
      </p:pic>
      <p:sp>
        <p:nvSpPr>
          <p:cNvPr id="1710" name="Google Shape;1710;p134"/>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711" name="Google Shape;1711;p134"/>
          <p:cNvSpPr txBox="1"/>
          <p:nvPr/>
        </p:nvSpPr>
        <p:spPr>
          <a:xfrm>
            <a:off x="360000" y="360000"/>
            <a:ext cx="28248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My class</a:t>
            </a:r>
            <a:endParaRPr b="0" i="0" sz="2800" u="none" cap="none" strike="noStrike">
              <a:solidFill>
                <a:schemeClr val="dk1"/>
              </a:solidFill>
              <a:latin typeface="Montserrat Black"/>
              <a:ea typeface="Montserrat Black"/>
              <a:cs typeface="Montserrat Black"/>
              <a:sym typeface="Montserrat Black"/>
            </a:endParaRPr>
          </a:p>
        </p:txBody>
      </p:sp>
      <p:sp>
        <p:nvSpPr>
          <p:cNvPr id="1712" name="Google Shape;1712;p134"/>
          <p:cNvSpPr txBox="1"/>
          <p:nvPr/>
        </p:nvSpPr>
        <p:spPr>
          <a:xfrm>
            <a:off x="366775" y="853600"/>
            <a:ext cx="3555300" cy="14316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800"/>
              </a:spcAft>
              <a:buClr>
                <a:srgbClr val="000000"/>
              </a:buClr>
              <a:buSzPts val="1500"/>
              <a:buFont typeface="Arial"/>
              <a:buNone/>
            </a:pPr>
            <a:r>
              <a:rPr b="0" i="0" lang="en" sz="1500" u="none" cap="none" strike="noStrike">
                <a:solidFill>
                  <a:srgbClr val="000000"/>
                </a:solidFill>
                <a:latin typeface="Montserrat"/>
                <a:ea typeface="Montserrat"/>
                <a:cs typeface="Montserrat"/>
                <a:sym typeface="Montserrat"/>
              </a:rPr>
              <a:t>The space in your classroom where you can publish and discuss projects with classmates, and view messages from the teacher.</a:t>
            </a:r>
            <a:endParaRPr b="0" i="0" sz="1500" u="none" cap="none" strike="noStrike">
              <a:solidFill>
                <a:schemeClr val="dk1"/>
              </a:solidFill>
              <a:latin typeface="Montserrat"/>
              <a:ea typeface="Montserrat"/>
              <a:cs typeface="Montserrat"/>
              <a:sym typeface="Montserrat"/>
            </a:endParaRPr>
          </a:p>
        </p:txBody>
      </p:sp>
      <p:sp>
        <p:nvSpPr>
          <p:cNvPr id="1713" name="Google Shape;1713;p134"/>
          <p:cNvSpPr/>
          <p:nvPr/>
        </p:nvSpPr>
        <p:spPr>
          <a:xfrm>
            <a:off x="1430550" y="3509025"/>
            <a:ext cx="683700" cy="224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34"/>
          <p:cNvSpPr txBox="1"/>
          <p:nvPr/>
        </p:nvSpPr>
        <p:spPr>
          <a:xfrm>
            <a:off x="379975" y="3875138"/>
            <a:ext cx="2369700" cy="6048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300"/>
              <a:buFont typeface="Arial"/>
              <a:buNone/>
            </a:pPr>
            <a:r>
              <a:rPr b="0" i="0" lang="en" sz="1300" u="none" cap="none" strike="noStrike">
                <a:solidFill>
                  <a:srgbClr val="000000"/>
                </a:solidFill>
                <a:latin typeface="Montserrat"/>
                <a:ea typeface="Montserrat"/>
                <a:cs typeface="Montserrat"/>
                <a:sym typeface="Montserrat"/>
              </a:rPr>
              <a:t>1. Click on your name in the upper right corner</a:t>
            </a:r>
            <a:endParaRPr b="0" i="0" sz="1300" u="none" cap="none" strike="noStrike">
              <a:solidFill>
                <a:schemeClr val="dk1"/>
              </a:solidFill>
              <a:latin typeface="Montserrat"/>
              <a:ea typeface="Montserrat"/>
              <a:cs typeface="Montserrat"/>
              <a:sym typeface="Montserrat"/>
            </a:endParaRPr>
          </a:p>
        </p:txBody>
      </p:sp>
      <p:pic>
        <p:nvPicPr>
          <p:cNvPr id="1715" name="Google Shape;1715;p134"/>
          <p:cNvPicPr preferRelativeResize="0"/>
          <p:nvPr/>
        </p:nvPicPr>
        <p:blipFill rotWithShape="1">
          <a:blip r:embed="rId4">
            <a:alphaModFix/>
          </a:blip>
          <a:srcRect b="33897" l="0" r="0" t="0"/>
          <a:stretch/>
        </p:blipFill>
        <p:spPr>
          <a:xfrm>
            <a:off x="3439800" y="3126850"/>
            <a:ext cx="1564100" cy="711500"/>
          </a:xfrm>
          <a:prstGeom prst="rect">
            <a:avLst/>
          </a:prstGeom>
          <a:noFill/>
          <a:ln cap="flat" cmpd="sng" w="9525">
            <a:solidFill>
              <a:srgbClr val="D9D9D9"/>
            </a:solidFill>
            <a:prstDash val="solid"/>
            <a:round/>
            <a:headEnd len="sm" w="sm" type="none"/>
            <a:tailEnd len="sm" w="sm" type="none"/>
          </a:ln>
        </p:spPr>
      </p:pic>
      <p:cxnSp>
        <p:nvCxnSpPr>
          <p:cNvPr id="1716" name="Google Shape;1716;p134"/>
          <p:cNvCxnSpPr/>
          <p:nvPr/>
        </p:nvCxnSpPr>
        <p:spPr>
          <a:xfrm>
            <a:off x="379450" y="2939575"/>
            <a:ext cx="8475000" cy="0"/>
          </a:xfrm>
          <a:prstGeom prst="straightConnector1">
            <a:avLst/>
          </a:prstGeom>
          <a:noFill/>
          <a:ln cap="flat" cmpd="sng" w="9525">
            <a:solidFill>
              <a:srgbClr val="D9D9D9"/>
            </a:solidFill>
            <a:prstDash val="solid"/>
            <a:round/>
            <a:headEnd len="sm" w="sm" type="none"/>
            <a:tailEnd len="sm" w="sm" type="none"/>
          </a:ln>
        </p:spPr>
      </p:cxnSp>
      <p:sp>
        <p:nvSpPr>
          <p:cNvPr id="1717" name="Google Shape;1717;p134"/>
          <p:cNvSpPr txBox="1"/>
          <p:nvPr/>
        </p:nvSpPr>
        <p:spPr>
          <a:xfrm>
            <a:off x="3329350" y="3875138"/>
            <a:ext cx="2369700" cy="6048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0"/>
              </a:spcAft>
              <a:buClr>
                <a:srgbClr val="000000"/>
              </a:buClr>
              <a:buSzPts val="1300"/>
              <a:buFont typeface="Arial"/>
              <a:buNone/>
            </a:pPr>
            <a:r>
              <a:rPr b="0" i="0" lang="en" sz="1300" u="none" cap="none" strike="noStrike">
                <a:solidFill>
                  <a:srgbClr val="000000"/>
                </a:solidFill>
                <a:latin typeface="Montserrat"/>
                <a:ea typeface="Montserrat"/>
                <a:cs typeface="Montserrat"/>
                <a:sym typeface="Montserrat"/>
              </a:rPr>
              <a:t>2. Click on the item</a:t>
            </a:r>
            <a:endParaRPr b="0" i="0" sz="1300" u="none" cap="none" strike="noStrike">
              <a:solidFill>
                <a:schemeClr val="dk1"/>
              </a:solidFill>
              <a:latin typeface="Montserrat"/>
              <a:ea typeface="Montserrat"/>
              <a:cs typeface="Montserrat"/>
              <a:sym typeface="Montserrat"/>
            </a:endParaRPr>
          </a:p>
          <a:p>
            <a:pPr indent="0" lvl="0" marL="0" marR="0" rtl="0" algn="l">
              <a:lnSpc>
                <a:spcPct val="110000"/>
              </a:lnSpc>
              <a:spcBef>
                <a:spcPts val="0"/>
              </a:spcBef>
              <a:spcAft>
                <a:spcPts val="0"/>
              </a:spcAft>
              <a:buClr>
                <a:srgbClr val="000000"/>
              </a:buClr>
              <a:buSzPts val="1300"/>
              <a:buFont typeface="Arial"/>
              <a:buNone/>
            </a:pPr>
            <a:r>
              <a:rPr b="0" i="0" lang="en" sz="1300" u="none" cap="none" strike="noStrike">
                <a:solidFill>
                  <a:srgbClr val="000000"/>
                </a:solidFill>
                <a:latin typeface="Montserrat"/>
                <a:ea typeface="Montserrat"/>
                <a:cs typeface="Montserrat"/>
                <a:sym typeface="Montserrat"/>
              </a:rPr>
              <a:t>"My class"</a:t>
            </a:r>
            <a:endParaRPr b="0" i="0" sz="1300" u="none" cap="none" strike="noStrike">
              <a:solidFill>
                <a:schemeClr val="dk1"/>
              </a:solidFill>
              <a:latin typeface="Montserrat"/>
              <a:ea typeface="Montserrat"/>
              <a:cs typeface="Montserrat"/>
              <a:sym typeface="Montserrat"/>
            </a:endParaRPr>
          </a:p>
        </p:txBody>
      </p:sp>
      <p:sp>
        <p:nvSpPr>
          <p:cNvPr id="1718" name="Google Shape;1718;p134"/>
          <p:cNvSpPr/>
          <p:nvPr/>
        </p:nvSpPr>
        <p:spPr>
          <a:xfrm>
            <a:off x="4102800" y="3622435"/>
            <a:ext cx="820800" cy="152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9" name="Google Shape;1719;p134"/>
          <p:cNvCxnSpPr/>
          <p:nvPr/>
        </p:nvCxnSpPr>
        <p:spPr>
          <a:xfrm>
            <a:off x="1808000" y="3207875"/>
            <a:ext cx="0" cy="212700"/>
          </a:xfrm>
          <a:prstGeom prst="straightConnector1">
            <a:avLst/>
          </a:prstGeom>
          <a:noFill/>
          <a:ln cap="flat" cmpd="sng" w="9525">
            <a:solidFill>
              <a:schemeClr val="accent1"/>
            </a:solidFill>
            <a:prstDash val="solid"/>
            <a:round/>
            <a:headEnd len="sm" w="sm" type="none"/>
            <a:tailEnd len="med" w="med" type="triangle"/>
          </a:ln>
        </p:spPr>
      </p:cxnSp>
      <p:cxnSp>
        <p:nvCxnSpPr>
          <p:cNvPr id="1720" name="Google Shape;1720;p134"/>
          <p:cNvCxnSpPr>
            <a:endCxn id="1718" idx="3"/>
          </p:cNvCxnSpPr>
          <p:nvPr/>
        </p:nvCxnSpPr>
        <p:spPr>
          <a:xfrm rot="10800000">
            <a:off x="4923600" y="3698485"/>
            <a:ext cx="273600" cy="7500"/>
          </a:xfrm>
          <a:prstGeom prst="straightConnector1">
            <a:avLst/>
          </a:prstGeom>
          <a:noFill/>
          <a:ln cap="flat" cmpd="sng" w="9525">
            <a:solidFill>
              <a:schemeClr val="accent1"/>
            </a:solidFill>
            <a:prstDash val="solid"/>
            <a:round/>
            <a:headEnd len="sm" w="sm" type="none"/>
            <a:tailEnd len="med" w="med" type="triangle"/>
          </a:ln>
        </p:spPr>
      </p:cxnSp>
      <p:pic>
        <p:nvPicPr>
          <p:cNvPr id="1721" name="Google Shape;1721;p134"/>
          <p:cNvPicPr preferRelativeResize="0"/>
          <p:nvPr/>
        </p:nvPicPr>
        <p:blipFill rotWithShape="1">
          <a:blip r:embed="rId5">
            <a:alphaModFix/>
          </a:blip>
          <a:srcRect b="7646" l="5579" r="5150" t="0"/>
          <a:stretch/>
        </p:blipFill>
        <p:spPr>
          <a:xfrm>
            <a:off x="4290175" y="279650"/>
            <a:ext cx="4564275" cy="265992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grpSp>
        <p:nvGrpSpPr>
          <p:cNvPr id="353" name="Google Shape;353;p63"/>
          <p:cNvGrpSpPr/>
          <p:nvPr/>
        </p:nvGrpSpPr>
        <p:grpSpPr>
          <a:xfrm>
            <a:off x="7814798" y="175164"/>
            <a:ext cx="1162236" cy="4798825"/>
            <a:chOff x="4572000" y="241250"/>
            <a:chExt cx="1263300" cy="4798825"/>
          </a:xfrm>
        </p:grpSpPr>
        <p:sp>
          <p:nvSpPr>
            <p:cNvPr id="354" name="Google Shape;354;p63"/>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3"/>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63"/>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p:txBody>
      </p:sp>
      <p:pic>
        <p:nvPicPr>
          <p:cNvPr id="357" name="Google Shape;357;p63"/>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58" name="Google Shape;358;p63"/>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3"/>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3"/>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3"/>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63"/>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63" name="Google Shape;363;p63"/>
          <p:cNvSpPr txBox="1"/>
          <p:nvPr/>
        </p:nvSpPr>
        <p:spPr>
          <a:xfrm>
            <a:off x="232225" y="709040"/>
            <a:ext cx="66078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Remember how many great orders we have already completed?</a:t>
            </a:r>
            <a:endParaRPr sz="1800">
              <a:latin typeface="Montserrat"/>
              <a:ea typeface="Montserrat"/>
              <a:cs typeface="Montserrat"/>
              <a:sym typeface="Montserrat"/>
            </a:endParaRPr>
          </a:p>
        </p:txBody>
      </p:sp>
      <p:sp>
        <p:nvSpPr>
          <p:cNvPr id="364" name="Google Shape;364;p63"/>
          <p:cNvSpPr txBox="1"/>
          <p:nvPr/>
        </p:nvSpPr>
        <p:spPr>
          <a:xfrm>
            <a:off x="303975" y="175175"/>
            <a:ext cx="7235100" cy="51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highlight>
                  <a:schemeClr val="lt1"/>
                </a:highlight>
                <a:latin typeface="Montserrat ExtraBold"/>
                <a:ea typeface="Montserrat ExtraBold"/>
                <a:cs typeface="Montserrat ExtraBold"/>
                <a:sym typeface="Montserrat ExtraBold"/>
              </a:rPr>
              <a:t>Welcome, developers!</a:t>
            </a:r>
            <a:endParaRPr sz="2800">
              <a:highlight>
                <a:srgbClr val="FFFFFF"/>
              </a:highlight>
              <a:latin typeface="Montserrat ExtraBold"/>
              <a:ea typeface="Montserrat ExtraBold"/>
              <a:cs typeface="Montserrat ExtraBold"/>
              <a:sym typeface="Montserrat ExtraBold"/>
            </a:endParaRPr>
          </a:p>
        </p:txBody>
      </p:sp>
      <p:sp>
        <p:nvSpPr>
          <p:cNvPr id="365" name="Google Shape;365;p63"/>
          <p:cNvSpPr/>
          <p:nvPr/>
        </p:nvSpPr>
        <p:spPr>
          <a:xfrm>
            <a:off x="644350" y="4103175"/>
            <a:ext cx="5233200" cy="510000"/>
          </a:xfrm>
          <a:prstGeom prst="rect">
            <a:avLst/>
          </a:prstGeom>
          <a:solidFill>
            <a:srgbClr val="FFFFFF"/>
          </a:solidFill>
          <a:ln cap="flat" cmpd="sng" w="28575">
            <a:solidFill>
              <a:srgbClr val="38BD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Automated feedback collection </a:t>
            </a:r>
            <a:r>
              <a:rPr lang="en">
                <a:latin typeface="Montserrat"/>
                <a:ea typeface="Montserrat"/>
                <a:cs typeface="Montserrat"/>
                <a:sym typeface="Montserrat"/>
              </a:rPr>
              <a:t>for the “Sunflowers” health center</a:t>
            </a:r>
            <a:endParaRPr>
              <a:latin typeface="Montserrat"/>
              <a:ea typeface="Montserrat"/>
              <a:cs typeface="Montserrat"/>
              <a:sym typeface="Montserrat"/>
            </a:endParaRPr>
          </a:p>
        </p:txBody>
      </p:sp>
      <p:sp>
        <p:nvSpPr>
          <p:cNvPr id="366" name="Google Shape;366;p63"/>
          <p:cNvSpPr/>
          <p:nvPr/>
        </p:nvSpPr>
        <p:spPr>
          <a:xfrm>
            <a:off x="933325" y="3298338"/>
            <a:ext cx="5233200" cy="510000"/>
          </a:xfrm>
          <a:prstGeom prst="rect">
            <a:avLst/>
          </a:prstGeom>
          <a:solidFill>
            <a:srgbClr val="FFFFFF"/>
          </a:solidFill>
          <a:ln cap="flat" cmpd="sng" w="28575">
            <a:solidFill>
              <a:srgbClr val="38BD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Smart recommendations </a:t>
            </a:r>
            <a:r>
              <a:rPr lang="en">
                <a:latin typeface="Montserrat"/>
                <a:ea typeface="Montserrat"/>
                <a:cs typeface="Montserrat"/>
                <a:sym typeface="Montserrat"/>
              </a:rPr>
              <a:t>for the “Longevity” health food store</a:t>
            </a:r>
            <a:endParaRPr>
              <a:latin typeface="Montserrat"/>
              <a:ea typeface="Montserrat"/>
              <a:cs typeface="Montserrat"/>
              <a:sym typeface="Montserrat"/>
            </a:endParaRPr>
          </a:p>
        </p:txBody>
      </p:sp>
      <p:sp>
        <p:nvSpPr>
          <p:cNvPr id="367" name="Google Shape;367;p63"/>
          <p:cNvSpPr/>
          <p:nvPr/>
        </p:nvSpPr>
        <p:spPr>
          <a:xfrm>
            <a:off x="1357075" y="2391102"/>
            <a:ext cx="5233200" cy="615000"/>
          </a:xfrm>
          <a:prstGeom prst="rect">
            <a:avLst/>
          </a:prstGeom>
          <a:solidFill>
            <a:srgbClr val="FFFFFF"/>
          </a:solidFill>
          <a:ln cap="flat" cmpd="sng" w="28575">
            <a:solidFill>
              <a:srgbClr val="38BD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Our own functions and modules</a:t>
            </a:r>
            <a:r>
              <a:rPr lang="en">
                <a:latin typeface="Montserrat"/>
                <a:ea typeface="Montserrat"/>
                <a:cs typeface="Montserrat"/>
                <a:sym typeface="Montserrat"/>
              </a:rPr>
              <a:t> for the </a:t>
            </a:r>
            <a:r>
              <a:rPr lang="en">
                <a:solidFill>
                  <a:schemeClr val="dk1"/>
                </a:solidFill>
                <a:latin typeface="Montserrat"/>
                <a:ea typeface="Montserrat"/>
                <a:cs typeface="Montserrat"/>
                <a:sym typeface="Montserrat"/>
              </a:rPr>
              <a:t>"Light"</a:t>
            </a:r>
            <a:r>
              <a:rPr lang="en">
                <a:latin typeface="Montserrat"/>
                <a:ea typeface="Montserrat"/>
                <a:cs typeface="Montserrat"/>
                <a:sym typeface="Montserrat"/>
              </a:rPr>
              <a:t> architectural bureau </a:t>
            </a:r>
            <a:endParaRPr>
              <a:latin typeface="Montserrat"/>
              <a:ea typeface="Montserrat"/>
              <a:cs typeface="Montserrat"/>
              <a:sym typeface="Montserrat"/>
            </a:endParaRPr>
          </a:p>
        </p:txBody>
      </p:sp>
      <p:sp>
        <p:nvSpPr>
          <p:cNvPr id="368" name="Google Shape;368;p63"/>
          <p:cNvSpPr/>
          <p:nvPr/>
        </p:nvSpPr>
        <p:spPr>
          <a:xfrm>
            <a:off x="1717650" y="1573713"/>
            <a:ext cx="5233200" cy="510000"/>
          </a:xfrm>
          <a:prstGeom prst="rect">
            <a:avLst/>
          </a:prstGeom>
          <a:solidFill>
            <a:srgbClr val="FFFFFF"/>
          </a:solidFill>
          <a:ln cap="flat" cmpd="sng" w="28575">
            <a:solidFill>
              <a:srgbClr val="38BD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 smart file cabinet</a:t>
            </a:r>
            <a:r>
              <a:rPr lang="en">
                <a:latin typeface="Montserrat"/>
                <a:ea typeface="Montserrat"/>
                <a:cs typeface="Montserrat"/>
                <a:sym typeface="Montserrat"/>
              </a:rPr>
              <a:t> for the botanical garden</a:t>
            </a:r>
            <a:endParaRPr>
              <a:latin typeface="Montserrat"/>
              <a:ea typeface="Montserrat"/>
              <a:cs typeface="Montserrat"/>
              <a:sym typeface="Montserrat"/>
            </a:endParaRPr>
          </a:p>
        </p:txBody>
      </p:sp>
      <p:cxnSp>
        <p:nvCxnSpPr>
          <p:cNvPr id="369" name="Google Shape;369;p63"/>
          <p:cNvCxnSpPr/>
          <p:nvPr/>
        </p:nvCxnSpPr>
        <p:spPr>
          <a:xfrm flipH="1" rot="10800000">
            <a:off x="373800" y="1491125"/>
            <a:ext cx="1152900" cy="2748300"/>
          </a:xfrm>
          <a:prstGeom prst="straightConnector1">
            <a:avLst/>
          </a:prstGeom>
          <a:noFill/>
          <a:ln cap="flat" cmpd="sng" w="28575">
            <a:solidFill>
              <a:srgbClr val="38BD60"/>
            </a:solidFill>
            <a:prstDash val="solid"/>
            <a:round/>
            <a:headEnd len="med" w="med" type="none"/>
            <a:tailEnd len="med" w="med" type="triangle"/>
          </a:ln>
        </p:spPr>
      </p:cxnSp>
      <p:sp>
        <p:nvSpPr>
          <p:cNvPr id="370" name="Google Shape;370;p63"/>
          <p:cNvSpPr txBox="1"/>
          <p:nvPr/>
        </p:nvSpPr>
        <p:spPr>
          <a:xfrm rot="-3999007">
            <a:off x="-466955" y="2510550"/>
            <a:ext cx="2521289" cy="37611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Montserrat"/>
                <a:ea typeface="Montserrat"/>
                <a:cs typeface="Montserrat"/>
                <a:sym typeface="Montserrat"/>
              </a:rPr>
              <a:t>Professional growth</a:t>
            </a:r>
            <a:endParaRPr i="1" sz="1000">
              <a:latin typeface="Montserrat"/>
              <a:ea typeface="Montserrat"/>
              <a:cs typeface="Montserrat"/>
              <a:sym typeface="Montserra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35"/>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i="0" lang="en" sz="1400" u="none" strike="noStrike">
                <a:latin typeface="Montserrat Medium"/>
                <a:ea typeface="Montserrat Medium"/>
                <a:cs typeface="Montserrat Medium"/>
                <a:sym typeface="Montserrat Medium"/>
              </a:rPr>
              <a:t>Laboratory</a:t>
            </a:r>
            <a:endParaRPr/>
          </a:p>
        </p:txBody>
      </p:sp>
      <p:sp>
        <p:nvSpPr>
          <p:cNvPr id="1727" name="Google Shape;1727;p135"/>
          <p:cNvSpPr txBox="1"/>
          <p:nvPr>
            <p:ph type="title"/>
          </p:nvPr>
        </p:nvSpPr>
        <p:spPr>
          <a:xfrm>
            <a:off x="1080000" y="1926000"/>
            <a:ext cx="7266000" cy="193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b="0" i="0" lang="en" sz="3200" u="none" strike="noStrike">
                <a:solidFill>
                  <a:srgbClr val="000000"/>
                </a:solidFill>
                <a:latin typeface="Montserrat Black"/>
                <a:ea typeface="Montserrat Black"/>
                <a:cs typeface="Montserrat Black"/>
                <a:sym typeface="Montserrat Black"/>
              </a:rPr>
              <a:t>Storing and viewing your projects</a:t>
            </a:r>
            <a:endParaRPr>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36"/>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733" name="Google Shape;1733;p136"/>
          <p:cNvSpPr txBox="1"/>
          <p:nvPr/>
        </p:nvSpPr>
        <p:spPr>
          <a:xfrm>
            <a:off x="360000" y="360000"/>
            <a:ext cx="81000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Your solutions are stored in the Lab</a:t>
            </a:r>
            <a:endParaRPr b="0" i="0" sz="2800" u="none" cap="none" strike="noStrike">
              <a:solidFill>
                <a:schemeClr val="dk1"/>
              </a:solidFill>
              <a:latin typeface="Montserrat Black"/>
              <a:ea typeface="Montserrat Black"/>
              <a:cs typeface="Montserrat Black"/>
              <a:sym typeface="Montserrat Black"/>
            </a:endParaRPr>
          </a:p>
        </p:txBody>
      </p:sp>
      <p:sp>
        <p:nvSpPr>
          <p:cNvPr id="1734" name="Google Shape;1734;p136"/>
          <p:cNvSpPr txBox="1"/>
          <p:nvPr/>
        </p:nvSpPr>
        <p:spPr>
          <a:xfrm>
            <a:off x="370350" y="1320800"/>
            <a:ext cx="6265500" cy="637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800"/>
              </a:spcAft>
              <a:buClr>
                <a:srgbClr val="000000"/>
              </a:buClr>
              <a:buSzPts val="1400"/>
              <a:buFont typeface="Arial"/>
              <a:buNone/>
            </a:pPr>
            <a:r>
              <a:rPr b="0" i="0" lang="en" sz="1400" u="none" cap="none" strike="noStrike">
                <a:solidFill>
                  <a:srgbClr val="1D1C1D"/>
                </a:solidFill>
                <a:latin typeface="Montserrat"/>
                <a:ea typeface="Montserrat"/>
                <a:cs typeface="Montserrat"/>
                <a:sym typeface="Montserrat"/>
              </a:rPr>
              <a:t>The files that you uploaded to the task on the platform go to the "Lab" on the "Files" tab.</a:t>
            </a:r>
            <a:endParaRPr b="0" i="0" sz="1400" u="none" cap="none" strike="noStrike">
              <a:solidFill>
                <a:schemeClr val="dk1"/>
              </a:solidFill>
              <a:latin typeface="Montserrat"/>
              <a:ea typeface="Montserrat"/>
              <a:cs typeface="Montserrat"/>
              <a:sym typeface="Montserrat"/>
            </a:endParaRPr>
          </a:p>
        </p:txBody>
      </p:sp>
      <p:pic>
        <p:nvPicPr>
          <p:cNvPr id="1735" name="Google Shape;1735;p136"/>
          <p:cNvPicPr preferRelativeResize="0"/>
          <p:nvPr/>
        </p:nvPicPr>
        <p:blipFill rotWithShape="1">
          <a:blip r:embed="rId3">
            <a:alphaModFix/>
          </a:blip>
          <a:srcRect b="0" l="0" r="0" t="0"/>
          <a:stretch/>
        </p:blipFill>
        <p:spPr>
          <a:xfrm>
            <a:off x="473377" y="2080687"/>
            <a:ext cx="2635151" cy="1748619"/>
          </a:xfrm>
          <a:prstGeom prst="rect">
            <a:avLst/>
          </a:prstGeom>
          <a:noFill/>
          <a:ln cap="flat" cmpd="sng" w="9525">
            <a:solidFill>
              <a:srgbClr val="D9D9D9"/>
            </a:solidFill>
            <a:prstDash val="solid"/>
            <a:round/>
            <a:headEnd len="sm" w="sm" type="none"/>
            <a:tailEnd len="sm" w="sm" type="none"/>
          </a:ln>
        </p:spPr>
      </p:pic>
      <p:pic>
        <p:nvPicPr>
          <p:cNvPr id="1736" name="Google Shape;1736;p136"/>
          <p:cNvPicPr preferRelativeResize="0"/>
          <p:nvPr/>
        </p:nvPicPr>
        <p:blipFill rotWithShape="1">
          <a:blip r:embed="rId4">
            <a:alphaModFix/>
          </a:blip>
          <a:srcRect b="0" l="0" r="0" t="0"/>
          <a:stretch/>
        </p:blipFill>
        <p:spPr>
          <a:xfrm>
            <a:off x="3503350" y="2080688"/>
            <a:ext cx="1398869" cy="1748626"/>
          </a:xfrm>
          <a:prstGeom prst="rect">
            <a:avLst/>
          </a:prstGeom>
          <a:noFill/>
          <a:ln cap="flat" cmpd="sng" w="9525">
            <a:solidFill>
              <a:srgbClr val="D9D9D9"/>
            </a:solidFill>
            <a:prstDash val="solid"/>
            <a:round/>
            <a:headEnd len="sm" w="sm" type="none"/>
            <a:tailEnd len="sm" w="sm" type="none"/>
          </a:ln>
        </p:spPr>
      </p:pic>
      <p:cxnSp>
        <p:nvCxnSpPr>
          <p:cNvPr id="1737" name="Google Shape;1737;p136"/>
          <p:cNvCxnSpPr>
            <a:endCxn id="1736" idx="1"/>
          </p:cNvCxnSpPr>
          <p:nvPr/>
        </p:nvCxnSpPr>
        <p:spPr>
          <a:xfrm flipH="1" rot="10800000">
            <a:off x="2903650" y="2955001"/>
            <a:ext cx="599700" cy="578400"/>
          </a:xfrm>
          <a:prstGeom prst="straightConnector1">
            <a:avLst/>
          </a:prstGeom>
          <a:noFill/>
          <a:ln cap="flat" cmpd="sng" w="9525">
            <a:solidFill>
              <a:schemeClr val="accent1"/>
            </a:solidFill>
            <a:prstDash val="solid"/>
            <a:round/>
            <a:headEnd len="sm" w="sm" type="none"/>
            <a:tailEnd len="med" w="med" type="triangle"/>
          </a:ln>
        </p:spPr>
      </p:cxnSp>
      <p:pic>
        <p:nvPicPr>
          <p:cNvPr id="1738" name="Google Shape;1738;p136"/>
          <p:cNvPicPr preferRelativeResize="0"/>
          <p:nvPr/>
        </p:nvPicPr>
        <p:blipFill rotWithShape="1">
          <a:blip r:embed="rId5">
            <a:alphaModFix/>
          </a:blip>
          <a:srcRect b="0" l="0" r="0" t="0"/>
          <a:stretch/>
        </p:blipFill>
        <p:spPr>
          <a:xfrm>
            <a:off x="5209011" y="2080688"/>
            <a:ext cx="3119478" cy="1748625"/>
          </a:xfrm>
          <a:prstGeom prst="rect">
            <a:avLst/>
          </a:prstGeom>
          <a:noFill/>
          <a:ln cap="flat" cmpd="sng" w="9525">
            <a:solidFill>
              <a:srgbClr val="D9D9D9"/>
            </a:solidFill>
            <a:prstDash val="solid"/>
            <a:round/>
            <a:headEnd len="sm" w="sm" type="none"/>
            <a:tailEnd len="sm" w="sm" type="none"/>
          </a:ln>
        </p:spPr>
      </p:pic>
      <p:pic>
        <p:nvPicPr>
          <p:cNvPr id="1739" name="Google Shape;1739;p136"/>
          <p:cNvPicPr preferRelativeResize="0"/>
          <p:nvPr/>
        </p:nvPicPr>
        <p:blipFill rotWithShape="1">
          <a:blip r:embed="rId6">
            <a:alphaModFix/>
          </a:blip>
          <a:srcRect b="0" l="0" r="0" t="0"/>
          <a:stretch/>
        </p:blipFill>
        <p:spPr>
          <a:xfrm>
            <a:off x="5209000" y="2103700"/>
            <a:ext cx="3083674" cy="1724035"/>
          </a:xfrm>
          <a:prstGeom prst="rect">
            <a:avLst/>
          </a:prstGeom>
          <a:noFill/>
          <a:ln>
            <a:noFill/>
          </a:ln>
        </p:spPr>
      </p:pic>
      <p:cxnSp>
        <p:nvCxnSpPr>
          <p:cNvPr id="1740" name="Google Shape;1740;p136"/>
          <p:cNvCxnSpPr>
            <a:stCxn id="1736" idx="3"/>
          </p:cNvCxnSpPr>
          <p:nvPr/>
        </p:nvCxnSpPr>
        <p:spPr>
          <a:xfrm flipH="1" rot="10800000">
            <a:off x="4902219" y="2697301"/>
            <a:ext cx="753000" cy="257700"/>
          </a:xfrm>
          <a:prstGeom prst="straightConnector1">
            <a:avLst/>
          </a:prstGeom>
          <a:noFill/>
          <a:ln cap="flat" cmpd="sng" w="9525">
            <a:solidFill>
              <a:schemeClr val="accent1"/>
            </a:solidFill>
            <a:prstDash val="solid"/>
            <a:round/>
            <a:headEnd len="sm" w="sm" type="none"/>
            <a:tailEnd len="med" w="med" type="triangle"/>
          </a:ln>
        </p:spPr>
      </p:cxnSp>
      <p:sp>
        <p:nvSpPr>
          <p:cNvPr id="1741" name="Google Shape;1741;p136"/>
          <p:cNvSpPr/>
          <p:nvPr/>
        </p:nvSpPr>
        <p:spPr>
          <a:xfrm>
            <a:off x="5290400" y="2393802"/>
            <a:ext cx="303900" cy="684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36"/>
          <p:cNvSpPr/>
          <p:nvPr/>
        </p:nvSpPr>
        <p:spPr>
          <a:xfrm>
            <a:off x="6004900" y="2113326"/>
            <a:ext cx="189900" cy="9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36"/>
          <p:cNvSpPr/>
          <p:nvPr/>
        </p:nvSpPr>
        <p:spPr>
          <a:xfrm>
            <a:off x="615775" y="2242550"/>
            <a:ext cx="2325900" cy="1512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7"/>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749" name="Google Shape;1749;p137"/>
          <p:cNvSpPr txBox="1"/>
          <p:nvPr/>
        </p:nvSpPr>
        <p:spPr>
          <a:xfrm>
            <a:off x="360000" y="360000"/>
            <a:ext cx="81000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Your solutions are stored in the Lab</a:t>
            </a:r>
            <a:endParaRPr b="0" i="0" sz="2800" u="none" cap="none" strike="noStrike">
              <a:solidFill>
                <a:schemeClr val="dk1"/>
              </a:solidFill>
              <a:latin typeface="Montserrat Black"/>
              <a:ea typeface="Montserrat Black"/>
              <a:cs typeface="Montserrat Black"/>
              <a:sym typeface="Montserrat Black"/>
            </a:endParaRPr>
          </a:p>
        </p:txBody>
      </p:sp>
      <p:pic>
        <p:nvPicPr>
          <p:cNvPr id="1750" name="Google Shape;1750;p137"/>
          <p:cNvPicPr preferRelativeResize="0"/>
          <p:nvPr/>
        </p:nvPicPr>
        <p:blipFill rotWithShape="1">
          <a:blip r:embed="rId3">
            <a:alphaModFix/>
          </a:blip>
          <a:srcRect b="0" l="0" r="0" t="0"/>
          <a:stretch/>
        </p:blipFill>
        <p:spPr>
          <a:xfrm>
            <a:off x="4822287" y="2027950"/>
            <a:ext cx="3892925" cy="2364654"/>
          </a:xfrm>
          <a:prstGeom prst="rect">
            <a:avLst/>
          </a:prstGeom>
          <a:noFill/>
          <a:ln cap="flat" cmpd="sng" w="9525">
            <a:solidFill>
              <a:srgbClr val="D9D9D9"/>
            </a:solidFill>
            <a:prstDash val="solid"/>
            <a:round/>
            <a:headEnd len="sm" w="sm" type="none"/>
            <a:tailEnd len="sm" w="sm" type="none"/>
          </a:ln>
        </p:spPr>
      </p:pic>
      <p:sp>
        <p:nvSpPr>
          <p:cNvPr id="1751" name="Google Shape;1751;p137"/>
          <p:cNvSpPr txBox="1"/>
          <p:nvPr/>
        </p:nvSpPr>
        <p:spPr>
          <a:xfrm>
            <a:off x="366775" y="1282800"/>
            <a:ext cx="6979800" cy="637200"/>
          </a:xfrm>
          <a:prstGeom prst="rect">
            <a:avLst/>
          </a:prstGeom>
          <a:noFill/>
          <a:ln>
            <a:noFill/>
          </a:ln>
        </p:spPr>
        <p:txBody>
          <a:bodyPr anchorCtr="0" anchor="t" bIns="91425" lIns="91425" spcFirstLastPara="1" rIns="91425" wrap="square" tIns="91425">
            <a:noAutofit/>
          </a:bodyPr>
          <a:lstStyle/>
          <a:p>
            <a:pPr indent="0" lvl="0" marL="0" marR="0" rtl="0" algn="l">
              <a:lnSpc>
                <a:spcPct val="110000"/>
              </a:lnSpc>
              <a:spcBef>
                <a:spcPts val="0"/>
              </a:spcBef>
              <a:spcAft>
                <a:spcPts val="80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Scratch and Python solutions go to the "Lab" on the "Projects" tab immediately after saving.</a:t>
            </a:r>
            <a:endParaRPr b="0" i="0" sz="1400" u="none" cap="none" strike="noStrike">
              <a:solidFill>
                <a:schemeClr val="dk1"/>
              </a:solidFill>
              <a:latin typeface="Montserrat"/>
              <a:ea typeface="Montserrat"/>
              <a:cs typeface="Montserrat"/>
              <a:sym typeface="Montserrat"/>
            </a:endParaRPr>
          </a:p>
        </p:txBody>
      </p:sp>
      <p:cxnSp>
        <p:nvCxnSpPr>
          <p:cNvPr id="1752" name="Google Shape;1752;p137"/>
          <p:cNvCxnSpPr/>
          <p:nvPr/>
        </p:nvCxnSpPr>
        <p:spPr>
          <a:xfrm>
            <a:off x="4365436" y="2272607"/>
            <a:ext cx="258300" cy="0"/>
          </a:xfrm>
          <a:prstGeom prst="straightConnector1">
            <a:avLst/>
          </a:prstGeom>
          <a:noFill/>
          <a:ln cap="flat" cmpd="sng" w="9525">
            <a:solidFill>
              <a:schemeClr val="accent1"/>
            </a:solidFill>
            <a:prstDash val="solid"/>
            <a:round/>
            <a:headEnd len="sm" w="sm" type="none"/>
            <a:tailEnd len="med" w="med" type="triangle"/>
          </a:ln>
        </p:spPr>
      </p:cxnSp>
      <p:pic>
        <p:nvPicPr>
          <p:cNvPr id="1753" name="Google Shape;1753;p137"/>
          <p:cNvPicPr preferRelativeResize="0"/>
          <p:nvPr/>
        </p:nvPicPr>
        <p:blipFill rotWithShape="1">
          <a:blip r:embed="rId4">
            <a:alphaModFix/>
          </a:blip>
          <a:srcRect b="0" l="0" r="0" t="0"/>
          <a:stretch/>
        </p:blipFill>
        <p:spPr>
          <a:xfrm>
            <a:off x="464843" y="2023200"/>
            <a:ext cx="3902300" cy="2374160"/>
          </a:xfrm>
          <a:prstGeom prst="rect">
            <a:avLst/>
          </a:prstGeom>
          <a:noFill/>
          <a:ln>
            <a:noFill/>
          </a:ln>
        </p:spPr>
      </p:pic>
      <p:sp>
        <p:nvSpPr>
          <p:cNvPr id="1754" name="Google Shape;1754;p137"/>
          <p:cNvSpPr/>
          <p:nvPr/>
        </p:nvSpPr>
        <p:spPr>
          <a:xfrm>
            <a:off x="6066451" y="2085286"/>
            <a:ext cx="289500" cy="98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55" name="Google Shape;1755;p137"/>
          <p:cNvPicPr preferRelativeResize="0"/>
          <p:nvPr/>
        </p:nvPicPr>
        <p:blipFill rotWithShape="1">
          <a:blip r:embed="rId5">
            <a:alphaModFix/>
          </a:blip>
          <a:srcRect b="0" l="0" r="0" t="0"/>
          <a:stretch/>
        </p:blipFill>
        <p:spPr>
          <a:xfrm>
            <a:off x="1281625" y="2658525"/>
            <a:ext cx="3183176" cy="1939735"/>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38"/>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Hall of Fame</a:t>
            </a:r>
            <a:endParaRPr/>
          </a:p>
        </p:txBody>
      </p:sp>
      <p:sp>
        <p:nvSpPr>
          <p:cNvPr id="1761" name="Google Shape;1761;p138"/>
          <p:cNvSpPr txBox="1"/>
          <p:nvPr/>
        </p:nvSpPr>
        <p:spPr>
          <a:xfrm>
            <a:off x="360000" y="360000"/>
            <a:ext cx="8100000" cy="104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Deleted projects end up in the "Trash"</a:t>
            </a:r>
            <a:endParaRPr b="0" i="0" sz="2800" u="none" cap="none" strike="noStrike">
              <a:solidFill>
                <a:schemeClr val="dk1"/>
              </a:solidFill>
              <a:latin typeface="Montserrat Black"/>
              <a:ea typeface="Montserrat Black"/>
              <a:cs typeface="Montserrat Black"/>
              <a:sym typeface="Montserrat Black"/>
            </a:endParaRPr>
          </a:p>
        </p:txBody>
      </p:sp>
      <p:pic>
        <p:nvPicPr>
          <p:cNvPr id="1762" name="Google Shape;1762;p138"/>
          <p:cNvPicPr preferRelativeResize="0"/>
          <p:nvPr/>
        </p:nvPicPr>
        <p:blipFill rotWithShape="1">
          <a:blip r:embed="rId3">
            <a:alphaModFix/>
          </a:blip>
          <a:srcRect b="9461" l="0" r="0" t="0"/>
          <a:stretch/>
        </p:blipFill>
        <p:spPr>
          <a:xfrm>
            <a:off x="458350" y="1406700"/>
            <a:ext cx="5300352" cy="2926551"/>
          </a:xfrm>
          <a:prstGeom prst="rect">
            <a:avLst/>
          </a:prstGeom>
          <a:noFill/>
          <a:ln cap="flat" cmpd="sng" w="9525">
            <a:solidFill>
              <a:srgbClr val="D9D9D9"/>
            </a:solidFill>
            <a:prstDash val="solid"/>
            <a:round/>
            <a:headEnd len="sm" w="sm" type="none"/>
            <a:tailEnd len="sm" w="sm" type="none"/>
          </a:ln>
        </p:spPr>
      </p:pic>
      <p:sp>
        <p:nvSpPr>
          <p:cNvPr id="1763" name="Google Shape;1763;p138"/>
          <p:cNvSpPr/>
          <p:nvPr/>
        </p:nvSpPr>
        <p:spPr>
          <a:xfrm>
            <a:off x="524575" y="2159499"/>
            <a:ext cx="516900" cy="1290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39"/>
          <p:cNvSpPr txBox="1"/>
          <p:nvPr>
            <p:ph idx="1" type="subTitle"/>
          </p:nvPr>
        </p:nvSpPr>
        <p:spPr>
          <a:xfrm>
            <a:off x="1080000" y="1573200"/>
            <a:ext cx="6771300" cy="283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rPr b="0" i="0" lang="en" sz="1400" u="none" strike="noStrike">
                <a:latin typeface="Montserrat Medium"/>
                <a:ea typeface="Montserrat Medium"/>
                <a:cs typeface="Montserrat Medium"/>
                <a:sym typeface="Montserrat Medium"/>
              </a:rPr>
              <a:t>Laboratory</a:t>
            </a:r>
            <a:endParaRPr/>
          </a:p>
        </p:txBody>
      </p:sp>
      <p:sp>
        <p:nvSpPr>
          <p:cNvPr id="1769" name="Google Shape;1769;p139"/>
          <p:cNvSpPr txBox="1"/>
          <p:nvPr>
            <p:ph type="title"/>
          </p:nvPr>
        </p:nvSpPr>
        <p:spPr>
          <a:xfrm>
            <a:off x="1080000" y="1926000"/>
            <a:ext cx="5688900" cy="193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b="0" i="0" lang="en" sz="3200" u="none" strike="noStrike">
                <a:solidFill>
                  <a:srgbClr val="000000"/>
                </a:solidFill>
                <a:latin typeface="Montserrat Black"/>
                <a:ea typeface="Montserrat Black"/>
                <a:cs typeface="Montserrat Black"/>
                <a:sym typeface="Montserrat Black"/>
              </a:rPr>
              <a:t>Publishing Python projects</a:t>
            </a:r>
            <a:endParaRPr>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40"/>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Laboratory</a:t>
            </a:r>
            <a:endParaRPr/>
          </a:p>
        </p:txBody>
      </p:sp>
      <p:sp>
        <p:nvSpPr>
          <p:cNvPr id="1775" name="Google Shape;1775;p140"/>
          <p:cNvSpPr txBox="1"/>
          <p:nvPr/>
        </p:nvSpPr>
        <p:spPr>
          <a:xfrm>
            <a:off x="360000" y="360000"/>
            <a:ext cx="82596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Create a project in the Lab</a:t>
            </a:r>
            <a:endParaRPr b="0" i="0" sz="2800" u="none" cap="none" strike="noStrike">
              <a:solidFill>
                <a:schemeClr val="dk1"/>
              </a:solidFill>
              <a:latin typeface="Montserrat Black"/>
              <a:ea typeface="Montserrat Black"/>
              <a:cs typeface="Montserrat Black"/>
              <a:sym typeface="Montserrat Black"/>
            </a:endParaRPr>
          </a:p>
        </p:txBody>
      </p:sp>
      <p:pic>
        <p:nvPicPr>
          <p:cNvPr id="1776" name="Google Shape;1776;p140"/>
          <p:cNvPicPr preferRelativeResize="0"/>
          <p:nvPr/>
        </p:nvPicPr>
        <p:blipFill rotWithShape="1">
          <a:blip r:embed="rId3">
            <a:alphaModFix/>
          </a:blip>
          <a:srcRect b="0" l="0" r="0" t="0"/>
          <a:stretch/>
        </p:blipFill>
        <p:spPr>
          <a:xfrm>
            <a:off x="4242653" y="2697300"/>
            <a:ext cx="2526085" cy="1601551"/>
          </a:xfrm>
          <a:prstGeom prst="rect">
            <a:avLst/>
          </a:prstGeom>
          <a:noFill/>
          <a:ln cap="flat" cmpd="sng" w="9525">
            <a:solidFill>
              <a:srgbClr val="D9D9D9"/>
            </a:solidFill>
            <a:prstDash val="solid"/>
            <a:round/>
            <a:headEnd len="sm" w="sm" type="none"/>
            <a:tailEnd len="sm" w="sm" type="none"/>
          </a:ln>
        </p:spPr>
      </p:pic>
      <p:sp>
        <p:nvSpPr>
          <p:cNvPr id="1777" name="Google Shape;1777;p140"/>
          <p:cNvSpPr/>
          <p:nvPr/>
        </p:nvSpPr>
        <p:spPr>
          <a:xfrm>
            <a:off x="457200" y="1110625"/>
            <a:ext cx="4654200" cy="40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1. Go to the "Laboratory" page</a:t>
            </a:r>
            <a:endParaRPr b="0" i="0" sz="1600" u="none" cap="none" strike="noStrike">
              <a:solidFill>
                <a:schemeClr val="dk1"/>
              </a:solidFill>
              <a:latin typeface="Montserrat"/>
              <a:ea typeface="Montserrat"/>
              <a:cs typeface="Montserrat"/>
              <a:sym typeface="Montserrat"/>
            </a:endParaRPr>
          </a:p>
        </p:txBody>
      </p:sp>
      <p:sp>
        <p:nvSpPr>
          <p:cNvPr id="1778" name="Google Shape;1778;p140"/>
          <p:cNvSpPr/>
          <p:nvPr/>
        </p:nvSpPr>
        <p:spPr>
          <a:xfrm>
            <a:off x="457200" y="2288700"/>
            <a:ext cx="6596700" cy="408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2. Click on the button "+ Create project" → Python</a:t>
            </a:r>
            <a:endParaRPr b="0" i="0" sz="1600" u="none" cap="none" strike="noStrike">
              <a:solidFill>
                <a:schemeClr val="dk1"/>
              </a:solidFill>
              <a:latin typeface="Montserrat"/>
              <a:ea typeface="Montserrat"/>
              <a:cs typeface="Montserrat"/>
              <a:sym typeface="Montserrat"/>
            </a:endParaRPr>
          </a:p>
        </p:txBody>
      </p:sp>
      <p:sp>
        <p:nvSpPr>
          <p:cNvPr id="1779" name="Google Shape;1779;p140"/>
          <p:cNvSpPr/>
          <p:nvPr/>
        </p:nvSpPr>
        <p:spPr>
          <a:xfrm>
            <a:off x="5775300" y="3698872"/>
            <a:ext cx="813300" cy="1596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0" name="Google Shape;1780;p140"/>
          <p:cNvPicPr preferRelativeResize="0"/>
          <p:nvPr/>
        </p:nvPicPr>
        <p:blipFill rotWithShape="1">
          <a:blip r:embed="rId4">
            <a:alphaModFix/>
          </a:blip>
          <a:srcRect b="10457" l="0" r="8784" t="5677"/>
          <a:stretch/>
        </p:blipFill>
        <p:spPr>
          <a:xfrm>
            <a:off x="457200" y="1458125"/>
            <a:ext cx="6437574" cy="550200"/>
          </a:xfrm>
          <a:prstGeom prst="rect">
            <a:avLst/>
          </a:prstGeom>
          <a:noFill/>
          <a:ln cap="flat" cmpd="sng" w="9525">
            <a:solidFill>
              <a:srgbClr val="D9D9D9"/>
            </a:solidFill>
            <a:prstDash val="solid"/>
            <a:round/>
            <a:headEnd len="sm" w="sm" type="none"/>
            <a:tailEnd len="sm" w="sm" type="none"/>
          </a:ln>
        </p:spPr>
      </p:pic>
      <p:pic>
        <p:nvPicPr>
          <p:cNvPr id="1781" name="Google Shape;1781;p140"/>
          <p:cNvPicPr preferRelativeResize="0"/>
          <p:nvPr/>
        </p:nvPicPr>
        <p:blipFill rotWithShape="1">
          <a:blip r:embed="rId5">
            <a:alphaModFix/>
          </a:blip>
          <a:srcRect b="0" l="0" r="0" t="0"/>
          <a:stretch/>
        </p:blipFill>
        <p:spPr>
          <a:xfrm>
            <a:off x="457199" y="2697300"/>
            <a:ext cx="3209676" cy="1601550"/>
          </a:xfrm>
          <a:prstGeom prst="rect">
            <a:avLst/>
          </a:prstGeom>
          <a:noFill/>
          <a:ln cap="flat" cmpd="sng" w="9525">
            <a:solidFill>
              <a:srgbClr val="D9D9D9"/>
            </a:solidFill>
            <a:prstDash val="solid"/>
            <a:round/>
            <a:headEnd len="sm" w="sm" type="none"/>
            <a:tailEnd len="sm" w="sm" type="none"/>
          </a:ln>
        </p:spPr>
      </p:pic>
      <p:cxnSp>
        <p:nvCxnSpPr>
          <p:cNvPr id="1782" name="Google Shape;1782;p140"/>
          <p:cNvCxnSpPr>
            <a:endCxn id="1783" idx="0"/>
          </p:cNvCxnSpPr>
          <p:nvPr/>
        </p:nvCxnSpPr>
        <p:spPr>
          <a:xfrm>
            <a:off x="4741300" y="1414700"/>
            <a:ext cx="30000" cy="189300"/>
          </a:xfrm>
          <a:prstGeom prst="straightConnector1">
            <a:avLst/>
          </a:prstGeom>
          <a:noFill/>
          <a:ln cap="flat" cmpd="sng" w="9525">
            <a:solidFill>
              <a:schemeClr val="accent1"/>
            </a:solidFill>
            <a:prstDash val="solid"/>
            <a:round/>
            <a:headEnd len="sm" w="sm" type="none"/>
            <a:tailEnd len="med" w="med" type="triangle"/>
          </a:ln>
        </p:spPr>
      </p:cxnSp>
      <p:sp>
        <p:nvSpPr>
          <p:cNvPr id="1783" name="Google Shape;1783;p140"/>
          <p:cNvSpPr/>
          <p:nvPr/>
        </p:nvSpPr>
        <p:spPr>
          <a:xfrm>
            <a:off x="4323100" y="1604000"/>
            <a:ext cx="896400" cy="270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84" name="Google Shape;1784;p140"/>
          <p:cNvCxnSpPr>
            <a:stCxn id="1781" idx="3"/>
          </p:cNvCxnSpPr>
          <p:nvPr/>
        </p:nvCxnSpPr>
        <p:spPr>
          <a:xfrm>
            <a:off x="3666875" y="3498075"/>
            <a:ext cx="318000" cy="0"/>
          </a:xfrm>
          <a:prstGeom prst="straightConnector1">
            <a:avLst/>
          </a:prstGeom>
          <a:noFill/>
          <a:ln cap="flat" cmpd="sng" w="9525">
            <a:solidFill>
              <a:schemeClr val="accent1"/>
            </a:solidFill>
            <a:prstDash val="solid"/>
            <a:round/>
            <a:headEnd len="sm" w="sm" type="none"/>
            <a:tailEnd len="med" w="med" type="triangl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41"/>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Laboratory</a:t>
            </a:r>
            <a:endParaRPr/>
          </a:p>
        </p:txBody>
      </p:sp>
      <p:sp>
        <p:nvSpPr>
          <p:cNvPr id="1790" name="Google Shape;1790;p141"/>
          <p:cNvSpPr txBox="1"/>
          <p:nvPr/>
        </p:nvSpPr>
        <p:spPr>
          <a:xfrm>
            <a:off x="360000" y="360000"/>
            <a:ext cx="82596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Add a name</a:t>
            </a:r>
            <a:endParaRPr b="0" i="0" sz="2800" u="none" cap="none" strike="noStrike">
              <a:solidFill>
                <a:schemeClr val="dk1"/>
              </a:solidFill>
              <a:latin typeface="Montserrat Black"/>
              <a:ea typeface="Montserrat Black"/>
              <a:cs typeface="Montserrat Black"/>
              <a:sym typeface="Montserrat Black"/>
            </a:endParaRPr>
          </a:p>
        </p:txBody>
      </p:sp>
      <p:sp>
        <p:nvSpPr>
          <p:cNvPr id="1791" name="Google Shape;1791;p141"/>
          <p:cNvSpPr/>
          <p:nvPr/>
        </p:nvSpPr>
        <p:spPr>
          <a:xfrm>
            <a:off x="418500" y="2909450"/>
            <a:ext cx="3731700" cy="1054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3. Enter the project name</a:t>
            </a:r>
            <a:br>
              <a:rPr b="0" i="0" lang="en" sz="1600" u="none" cap="none" strike="noStrike">
                <a:solidFill>
                  <a:srgbClr val="000000"/>
                </a:solidFill>
                <a:latin typeface="Montserrat"/>
                <a:ea typeface="Montserrat"/>
                <a:cs typeface="Montserrat"/>
                <a:sym typeface="Montserrat"/>
              </a:rPr>
            </a:br>
            <a:r>
              <a:rPr b="0" i="0" lang="en" sz="1600" u="none" cap="none" strike="noStrike">
                <a:solidFill>
                  <a:srgbClr val="999999"/>
                </a:solidFill>
                <a:latin typeface="Montserrat"/>
                <a:ea typeface="Montserrat"/>
                <a:cs typeface="Montserrat"/>
                <a:sym typeface="Montserrat"/>
              </a:rPr>
              <a:t>Use only Latin letters, numbers and the sign "_" The name should not be the same as other names of projects on Python</a:t>
            </a:r>
            <a:endParaRPr b="0" i="0" sz="1600" u="none" cap="none" strike="noStrike">
              <a:solidFill>
                <a:srgbClr val="999999"/>
              </a:solidFill>
              <a:latin typeface="Montserrat"/>
              <a:ea typeface="Montserrat"/>
              <a:cs typeface="Montserrat"/>
              <a:sym typeface="Montserrat"/>
            </a:endParaRPr>
          </a:p>
        </p:txBody>
      </p:sp>
      <p:pic>
        <p:nvPicPr>
          <p:cNvPr id="1792" name="Google Shape;1792;p141"/>
          <p:cNvPicPr preferRelativeResize="0"/>
          <p:nvPr/>
        </p:nvPicPr>
        <p:blipFill rotWithShape="1">
          <a:blip r:embed="rId3">
            <a:alphaModFix/>
          </a:blip>
          <a:srcRect b="0" l="0" r="0" t="0"/>
          <a:stretch/>
        </p:blipFill>
        <p:spPr>
          <a:xfrm>
            <a:off x="4297050" y="1057050"/>
            <a:ext cx="2960727" cy="1731937"/>
          </a:xfrm>
          <a:prstGeom prst="rect">
            <a:avLst/>
          </a:prstGeom>
          <a:noFill/>
          <a:ln cap="flat" cmpd="sng" w="9525">
            <a:solidFill>
              <a:srgbClr val="D9D9D9"/>
            </a:solidFill>
            <a:prstDash val="solid"/>
            <a:round/>
            <a:headEnd len="sm" w="sm" type="none"/>
            <a:tailEnd len="sm" w="sm" type="none"/>
          </a:ln>
        </p:spPr>
      </p:pic>
      <p:sp>
        <p:nvSpPr>
          <p:cNvPr id="1793" name="Google Shape;1793;p141"/>
          <p:cNvSpPr/>
          <p:nvPr/>
        </p:nvSpPr>
        <p:spPr>
          <a:xfrm>
            <a:off x="4297050" y="2909450"/>
            <a:ext cx="3984600" cy="292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1200"/>
              </a:spcBef>
              <a:spcAft>
                <a:spcPts val="12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4. Click "Description and publication"</a:t>
            </a:r>
            <a:endParaRPr b="0" i="0" sz="1600" u="none" cap="none" strike="noStrike">
              <a:solidFill>
                <a:srgbClr val="999999"/>
              </a:solidFill>
              <a:latin typeface="Montserrat"/>
              <a:ea typeface="Montserrat"/>
              <a:cs typeface="Montserrat"/>
              <a:sym typeface="Montserrat"/>
            </a:endParaRPr>
          </a:p>
        </p:txBody>
      </p:sp>
      <p:sp>
        <p:nvSpPr>
          <p:cNvPr id="1794" name="Google Shape;1794;p141"/>
          <p:cNvSpPr/>
          <p:nvPr/>
        </p:nvSpPr>
        <p:spPr>
          <a:xfrm>
            <a:off x="6339325" y="1695275"/>
            <a:ext cx="842400" cy="1977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95" name="Google Shape;1795;p141"/>
          <p:cNvCxnSpPr>
            <a:endCxn id="1794" idx="2"/>
          </p:cNvCxnSpPr>
          <p:nvPr/>
        </p:nvCxnSpPr>
        <p:spPr>
          <a:xfrm rot="10800000">
            <a:off x="6760525" y="1892975"/>
            <a:ext cx="11400" cy="494100"/>
          </a:xfrm>
          <a:prstGeom prst="straightConnector1">
            <a:avLst/>
          </a:prstGeom>
          <a:noFill/>
          <a:ln cap="flat" cmpd="sng" w="9525">
            <a:solidFill>
              <a:schemeClr val="accent1"/>
            </a:solidFill>
            <a:prstDash val="solid"/>
            <a:round/>
            <a:headEnd len="sm" w="sm" type="none"/>
            <a:tailEnd len="med" w="med" type="triangle"/>
          </a:ln>
        </p:spPr>
      </p:cxnSp>
      <p:pic>
        <p:nvPicPr>
          <p:cNvPr id="1796" name="Google Shape;1796;p141"/>
          <p:cNvPicPr preferRelativeResize="0"/>
          <p:nvPr/>
        </p:nvPicPr>
        <p:blipFill rotWithShape="1">
          <a:blip r:embed="rId4">
            <a:alphaModFix/>
          </a:blip>
          <a:srcRect b="0" l="0" r="0" t="0"/>
          <a:stretch/>
        </p:blipFill>
        <p:spPr>
          <a:xfrm>
            <a:off x="360000" y="1057050"/>
            <a:ext cx="2454156" cy="1694750"/>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42"/>
          <p:cNvSpPr txBox="1"/>
          <p:nvPr>
            <p:ph idx="1" type="subTitle"/>
          </p:nvPr>
        </p:nvSpPr>
        <p:spPr>
          <a:xfrm>
            <a:off x="366775" y="4680000"/>
            <a:ext cx="7145700" cy="27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b="0" i="0" lang="en" sz="1200" u="none" strike="noStrike">
                <a:latin typeface="Montserrat Medium"/>
                <a:ea typeface="Montserrat Medium"/>
                <a:cs typeface="Montserrat Medium"/>
                <a:sym typeface="Montserrat Medium"/>
              </a:rPr>
              <a:t>Laboratory</a:t>
            </a:r>
            <a:endParaRPr/>
          </a:p>
        </p:txBody>
      </p:sp>
      <p:sp>
        <p:nvSpPr>
          <p:cNvPr id="1802" name="Google Shape;1802;p142"/>
          <p:cNvSpPr txBox="1"/>
          <p:nvPr/>
        </p:nvSpPr>
        <p:spPr>
          <a:xfrm>
            <a:off x="360000" y="360000"/>
            <a:ext cx="82596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800"/>
              <a:buFont typeface="Arial"/>
              <a:buNone/>
            </a:pPr>
            <a:r>
              <a:rPr b="0" i="0" lang="en" sz="2800" u="none" cap="none" strike="noStrike">
                <a:solidFill>
                  <a:srgbClr val="000000"/>
                </a:solidFill>
                <a:latin typeface="Montserrat Black"/>
                <a:ea typeface="Montserrat Black"/>
                <a:cs typeface="Montserrat Black"/>
                <a:sym typeface="Montserrat Black"/>
              </a:rPr>
              <a:t>Enter a description and publish</a:t>
            </a:r>
            <a:endParaRPr b="0" i="0" sz="2800" u="none" cap="none" strike="noStrike">
              <a:solidFill>
                <a:schemeClr val="dk1"/>
              </a:solidFill>
              <a:latin typeface="Montserrat Black"/>
              <a:ea typeface="Montserrat Black"/>
              <a:cs typeface="Montserrat Black"/>
              <a:sym typeface="Montserrat Black"/>
            </a:endParaRPr>
          </a:p>
        </p:txBody>
      </p:sp>
      <p:sp>
        <p:nvSpPr>
          <p:cNvPr id="1803" name="Google Shape;1803;p142"/>
          <p:cNvSpPr/>
          <p:nvPr/>
        </p:nvSpPr>
        <p:spPr>
          <a:xfrm>
            <a:off x="4648500" y="1051725"/>
            <a:ext cx="4240500" cy="1419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5. Enter the name and description </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1000"/>
              </a:spcBef>
              <a:spcAft>
                <a:spcPts val="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6. Select and upload an image</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1000"/>
              </a:spcBef>
              <a:spcAft>
                <a:spcPts val="1000"/>
              </a:spcAft>
              <a:buClr>
                <a:srgbClr val="000000"/>
              </a:buClr>
              <a:buSzPts val="1600"/>
              <a:buFont typeface="Arial"/>
              <a:buNone/>
            </a:pPr>
            <a:r>
              <a:rPr b="0" i="0" lang="en" sz="1600" u="none" cap="none" strike="noStrike">
                <a:solidFill>
                  <a:srgbClr val="000000"/>
                </a:solidFill>
                <a:latin typeface="Montserrat"/>
                <a:ea typeface="Montserrat"/>
                <a:cs typeface="Montserrat"/>
                <a:sym typeface="Montserrat"/>
              </a:rPr>
              <a:t>7. Publish your project to the Hall of Fame or Class</a:t>
            </a:r>
            <a:endParaRPr b="0" i="0" sz="1600" u="none" cap="none" strike="noStrike">
              <a:solidFill>
                <a:schemeClr val="dk1"/>
              </a:solidFill>
              <a:latin typeface="Montserrat"/>
              <a:ea typeface="Montserrat"/>
              <a:cs typeface="Montserrat"/>
              <a:sym typeface="Montserrat"/>
            </a:endParaRPr>
          </a:p>
        </p:txBody>
      </p:sp>
      <p:pic>
        <p:nvPicPr>
          <p:cNvPr id="1804" name="Google Shape;1804;p142"/>
          <p:cNvPicPr preferRelativeResize="0"/>
          <p:nvPr/>
        </p:nvPicPr>
        <p:blipFill rotWithShape="1">
          <a:blip r:embed="rId3">
            <a:alphaModFix/>
          </a:blip>
          <a:srcRect b="0" l="0" r="0" t="0"/>
          <a:stretch/>
        </p:blipFill>
        <p:spPr>
          <a:xfrm>
            <a:off x="451200" y="1051800"/>
            <a:ext cx="3940498" cy="2763007"/>
          </a:xfrm>
          <a:prstGeom prst="rect">
            <a:avLst/>
          </a:prstGeom>
          <a:noFill/>
          <a:ln cap="flat" cmpd="sng" w="9525">
            <a:solidFill>
              <a:srgbClr val="D9D9D9"/>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64"/>
          <p:cNvGrpSpPr/>
          <p:nvPr/>
        </p:nvGrpSpPr>
        <p:grpSpPr>
          <a:xfrm>
            <a:off x="7814798" y="175164"/>
            <a:ext cx="1162236" cy="4798825"/>
            <a:chOff x="4572000" y="241250"/>
            <a:chExt cx="1263300" cy="4798825"/>
          </a:xfrm>
        </p:grpSpPr>
        <p:sp>
          <p:nvSpPr>
            <p:cNvPr id="376" name="Google Shape;376;p64"/>
            <p:cNvSpPr/>
            <p:nvPr/>
          </p:nvSpPr>
          <p:spPr>
            <a:xfrm>
              <a:off x="4572000" y="241250"/>
              <a:ext cx="1263300" cy="4583100"/>
            </a:xfrm>
            <a:prstGeom prst="roundRect">
              <a:avLst>
                <a:gd fmla="val 805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4"/>
            <p:cNvSpPr/>
            <p:nvPr/>
          </p:nvSpPr>
          <p:spPr>
            <a:xfrm>
              <a:off x="4684800" y="4700200"/>
              <a:ext cx="657275" cy="339875"/>
            </a:xfrm>
            <a:prstGeom prst="flowChartMerg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64"/>
          <p:cNvSpPr txBox="1"/>
          <p:nvPr/>
        </p:nvSpPr>
        <p:spPr>
          <a:xfrm rot="-5400000">
            <a:off x="6510050" y="2633825"/>
            <a:ext cx="32511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Discussing</a:t>
            </a:r>
            <a:endParaRPr b="1" sz="180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n" sz="1800">
                <a:solidFill>
                  <a:schemeClr val="lt1"/>
                </a:solidFill>
                <a:latin typeface="Montserrat"/>
                <a:ea typeface="Montserrat"/>
                <a:cs typeface="Montserrat"/>
                <a:sym typeface="Montserrat"/>
              </a:rPr>
              <a:t>work tasks</a:t>
            </a:r>
            <a:endParaRPr b="1" sz="1800">
              <a:solidFill>
                <a:schemeClr val="lt1"/>
              </a:solidFill>
              <a:latin typeface="Montserrat"/>
              <a:ea typeface="Montserrat"/>
              <a:cs typeface="Montserrat"/>
              <a:sym typeface="Montserrat"/>
            </a:endParaRPr>
          </a:p>
        </p:txBody>
      </p:sp>
      <p:pic>
        <p:nvPicPr>
          <p:cNvPr id="379" name="Google Shape;379;p64"/>
          <p:cNvPicPr preferRelativeResize="0"/>
          <p:nvPr/>
        </p:nvPicPr>
        <p:blipFill>
          <a:blip r:embed="rId3">
            <a:alphaModFix/>
          </a:blip>
          <a:stretch>
            <a:fillRect/>
          </a:stretch>
        </p:blipFill>
        <p:spPr>
          <a:xfrm>
            <a:off x="8678050" y="3162984"/>
            <a:ext cx="211887" cy="278425"/>
          </a:xfrm>
          <a:prstGeom prst="rect">
            <a:avLst/>
          </a:prstGeom>
          <a:noFill/>
          <a:ln>
            <a:noFill/>
          </a:ln>
        </p:spPr>
      </p:pic>
      <p:sp>
        <p:nvSpPr>
          <p:cNvPr id="380" name="Google Shape;380;p64"/>
          <p:cNvSpPr/>
          <p:nvPr/>
        </p:nvSpPr>
        <p:spPr>
          <a:xfrm>
            <a:off x="8784000" y="350991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64"/>
          <p:cNvSpPr/>
          <p:nvPr/>
        </p:nvSpPr>
        <p:spPr>
          <a:xfrm>
            <a:off x="8784075" y="382593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4"/>
          <p:cNvSpPr/>
          <p:nvPr/>
        </p:nvSpPr>
        <p:spPr>
          <a:xfrm>
            <a:off x="8784075" y="4141963"/>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4"/>
          <p:cNvSpPr/>
          <p:nvPr/>
        </p:nvSpPr>
        <p:spPr>
          <a:xfrm>
            <a:off x="8784075" y="4457988"/>
            <a:ext cx="192900" cy="1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64"/>
          <p:cNvPicPr preferRelativeResize="0"/>
          <p:nvPr/>
        </p:nvPicPr>
        <p:blipFill rotWithShape="1">
          <a:blip r:embed="rId4">
            <a:alphaModFix/>
          </a:blip>
          <a:srcRect b="0" l="0" r="0" t="0"/>
          <a:stretch/>
        </p:blipFill>
        <p:spPr>
          <a:xfrm>
            <a:off x="7728513" y="47054"/>
            <a:ext cx="1334800" cy="1263270"/>
          </a:xfrm>
          <a:prstGeom prst="rect">
            <a:avLst/>
          </a:prstGeom>
          <a:noFill/>
          <a:ln>
            <a:noFill/>
          </a:ln>
        </p:spPr>
      </p:pic>
      <p:sp>
        <p:nvSpPr>
          <p:cNvPr id="385" name="Google Shape;385;p64"/>
          <p:cNvSpPr txBox="1"/>
          <p:nvPr/>
        </p:nvSpPr>
        <p:spPr>
          <a:xfrm>
            <a:off x="232225" y="709040"/>
            <a:ext cx="6607800" cy="6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 description of several upcoming projects is already stored in the task manager:</a:t>
            </a:r>
            <a:endParaRPr>
              <a:latin typeface="Montserrat"/>
              <a:ea typeface="Montserrat"/>
              <a:cs typeface="Montserrat"/>
              <a:sym typeface="Montserrat"/>
            </a:endParaRPr>
          </a:p>
        </p:txBody>
      </p:sp>
      <p:sp>
        <p:nvSpPr>
          <p:cNvPr id="386" name="Google Shape;386;p64"/>
          <p:cNvSpPr txBox="1"/>
          <p:nvPr/>
        </p:nvSpPr>
        <p:spPr>
          <a:xfrm>
            <a:off x="303975" y="175175"/>
            <a:ext cx="7235100" cy="510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800">
                <a:solidFill>
                  <a:schemeClr val="dk1"/>
                </a:solidFill>
                <a:highlight>
                  <a:schemeClr val="lt1"/>
                </a:highlight>
                <a:latin typeface="Montserrat ExtraBold"/>
                <a:ea typeface="Montserrat ExtraBold"/>
                <a:cs typeface="Montserrat ExtraBold"/>
                <a:sym typeface="Montserrat ExtraBold"/>
              </a:rPr>
              <a:t>Welcome, developers!</a:t>
            </a:r>
            <a:endParaRPr sz="2800">
              <a:solidFill>
                <a:schemeClr val="dk1"/>
              </a:solidFill>
              <a:latin typeface="Montserrat ExtraBold"/>
              <a:ea typeface="Montserrat ExtraBold"/>
              <a:cs typeface="Montserrat ExtraBold"/>
              <a:sym typeface="Montserrat ExtraBold"/>
            </a:endParaRPr>
          </a:p>
          <a:p>
            <a:pPr indent="0" lvl="0" marL="0" rtl="0" algn="l">
              <a:spcBef>
                <a:spcPts val="0"/>
              </a:spcBef>
              <a:spcAft>
                <a:spcPts val="0"/>
              </a:spcAft>
              <a:buClr>
                <a:srgbClr val="000000"/>
              </a:buClr>
              <a:buSzPts val="1100"/>
              <a:buFont typeface="Arial"/>
              <a:buNone/>
            </a:pPr>
            <a:r>
              <a:t/>
            </a:r>
            <a:endParaRPr sz="2800">
              <a:highlight>
                <a:srgbClr val="FFFFFF"/>
              </a:highlight>
              <a:latin typeface="Montserrat ExtraBold"/>
              <a:ea typeface="Montserrat ExtraBold"/>
              <a:cs typeface="Montserrat ExtraBold"/>
              <a:sym typeface="Montserrat ExtraBold"/>
            </a:endParaRPr>
          </a:p>
        </p:txBody>
      </p:sp>
      <p:graphicFrame>
        <p:nvGraphicFramePr>
          <p:cNvPr id="387" name="Google Shape;387;p64"/>
          <p:cNvGraphicFramePr/>
          <p:nvPr/>
        </p:nvGraphicFramePr>
        <p:xfrm>
          <a:off x="302025" y="1465213"/>
          <a:ext cx="3000000" cy="3000000"/>
        </p:xfrm>
        <a:graphic>
          <a:graphicData uri="http://schemas.openxmlformats.org/drawingml/2006/table">
            <a:tbl>
              <a:tblPr>
                <a:noFill/>
                <a:tableStyleId>{F11B55A5-09A3-45D0-B070-2AACDC1ECDAF}</a:tableStyleId>
              </a:tblPr>
              <a:tblGrid>
                <a:gridCol w="3378700"/>
                <a:gridCol w="3860300"/>
              </a:tblGrid>
              <a:tr h="381000">
                <a:tc>
                  <a:txBody>
                    <a:bodyPr/>
                    <a:lstStyle/>
                    <a:p>
                      <a:pPr indent="0" lvl="0" marL="0" rtl="0" algn="ctr">
                        <a:spcBef>
                          <a:spcPts val="0"/>
                        </a:spcBef>
                        <a:spcAft>
                          <a:spcPts val="0"/>
                        </a:spcAft>
                        <a:buNone/>
                      </a:pPr>
                      <a:r>
                        <a:rPr i="1" lang="en">
                          <a:latin typeface="Montserrat"/>
                          <a:ea typeface="Montserrat"/>
                          <a:cs typeface="Montserrat"/>
                          <a:sym typeface="Montserrat"/>
                        </a:rPr>
                        <a:t>Customer</a:t>
                      </a:r>
                      <a:endParaRPr i="1">
                        <a:latin typeface="Montserrat"/>
                        <a:ea typeface="Montserrat"/>
                        <a:cs typeface="Montserrat"/>
                        <a:sym typeface="Montserrat"/>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c>
                  <a:txBody>
                    <a:bodyPr/>
                    <a:lstStyle/>
                    <a:p>
                      <a:pPr indent="0" lvl="0" marL="0" rtl="0" algn="ctr">
                        <a:spcBef>
                          <a:spcPts val="0"/>
                        </a:spcBef>
                        <a:spcAft>
                          <a:spcPts val="0"/>
                        </a:spcAft>
                        <a:buNone/>
                      </a:pPr>
                      <a:r>
                        <a:rPr i="1" lang="en">
                          <a:latin typeface="Montserrat"/>
                          <a:ea typeface="Montserrat"/>
                          <a:cs typeface="Montserrat"/>
                          <a:sym typeface="Montserrat"/>
                        </a:rPr>
                        <a:t>Description</a:t>
                      </a:r>
                      <a:endParaRPr i="1">
                        <a:latin typeface="Montserrat"/>
                        <a:ea typeface="Montserrat"/>
                        <a:cs typeface="Montserrat"/>
                        <a:sym typeface="Montserrat"/>
                      </a:endParaRPr>
                    </a:p>
                  </a:txBody>
                  <a:tcPr marT="91425" marB="91425" marR="91425" marL="91425">
                    <a:lnL cap="flat" cmpd="sng" w="19050">
                      <a:solidFill>
                        <a:schemeClr val="accent4"/>
                      </a:solidFill>
                      <a:prstDash val="solid"/>
                      <a:round/>
                      <a:headEnd len="sm" w="sm" type="none"/>
                      <a:tailEnd len="sm" w="sm" type="none"/>
                    </a:lnL>
                    <a:lnR cap="flat" cmpd="sng" w="19050">
                      <a:solidFill>
                        <a:schemeClr val="accent4"/>
                      </a:solidFill>
                      <a:prstDash val="solid"/>
                      <a:round/>
                      <a:headEnd len="sm" w="sm" type="none"/>
                      <a:tailEnd len="sm" w="sm" type="none"/>
                    </a:lnR>
                    <a:lnT cap="flat" cmpd="sng" w="19050">
                      <a:solidFill>
                        <a:schemeClr val="accent4"/>
                      </a:solidFill>
                      <a:prstDash val="solid"/>
                      <a:round/>
                      <a:headEnd len="sm" w="sm" type="none"/>
                      <a:tailEnd len="sm" w="sm" type="none"/>
                    </a:lnT>
                    <a:lnB cap="flat" cmpd="sng" w="19050">
                      <a:solidFill>
                        <a:schemeClr val="accent4"/>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The </a:t>
                      </a:r>
                      <a:r>
                        <a:rPr lang="en">
                          <a:solidFill>
                            <a:schemeClr val="dk1"/>
                          </a:solidFill>
                          <a:latin typeface="Montserrat"/>
                          <a:ea typeface="Montserrat"/>
                          <a:cs typeface="Montserrat"/>
                          <a:sym typeface="Montserrat"/>
                        </a:rPr>
                        <a:t>"A’s for All" </a:t>
                      </a:r>
                      <a:r>
                        <a:rPr lang="en">
                          <a:latin typeface="Montserrat"/>
                          <a:ea typeface="Montserrat"/>
                          <a:cs typeface="Montserrat"/>
                          <a:sym typeface="Montserrat"/>
                        </a:rPr>
                        <a:t>p</a:t>
                      </a:r>
                      <a:r>
                        <a:rPr lang="en">
                          <a:latin typeface="Montserrat"/>
                          <a:ea typeface="Montserrat"/>
                          <a:cs typeface="Montserrat"/>
                          <a:sym typeface="Montserrat"/>
                        </a:rPr>
                        <a:t>rivate school </a:t>
                      </a:r>
                      <a:endParaRPr>
                        <a:latin typeface="Montserrat"/>
                        <a:ea typeface="Montserrat"/>
                        <a:cs typeface="Montserrat"/>
                        <a:sym typeface="Montserrat"/>
                      </a:endParaRPr>
                    </a:p>
                  </a:txBody>
                  <a:tcPr marT="91425" marB="91425" marR="91425" marL="91425">
                    <a:lnT cap="flat" cmpd="sng" w="19050">
                      <a:solidFill>
                        <a:schemeClr val="accent4"/>
                      </a:solidFill>
                      <a:prstDash val="solid"/>
                      <a:round/>
                      <a:headEnd len="sm" w="sm" type="none"/>
                      <a:tailEnd len="sm" w="sm" type="none"/>
                    </a:lnT>
                  </a:tcPr>
                </a:tc>
                <a:tc>
                  <a:txBody>
                    <a:bodyPr/>
                    <a:lstStyle/>
                    <a:p>
                      <a:pPr indent="0" lvl="0" marL="0" rtl="0" algn="l">
                        <a:spcBef>
                          <a:spcPts val="0"/>
                        </a:spcBef>
                        <a:spcAft>
                          <a:spcPts val="0"/>
                        </a:spcAft>
                        <a:buNone/>
                      </a:pPr>
                      <a:r>
                        <a:rPr b="1" lang="en">
                          <a:latin typeface="Montserrat"/>
                          <a:ea typeface="Montserrat"/>
                          <a:cs typeface="Montserrat"/>
                          <a:sym typeface="Montserrat"/>
                        </a:rPr>
                        <a:t>A school knowledge base </a:t>
                      </a:r>
                      <a:r>
                        <a:rPr lang="en">
                          <a:latin typeface="Montserrat"/>
                          <a:ea typeface="Montserrat"/>
                          <a:cs typeface="Montserrat"/>
                          <a:sym typeface="Montserrat"/>
                        </a:rPr>
                        <a:t>with information about academic performance, student records, etc.</a:t>
                      </a:r>
                      <a:endParaRPr>
                        <a:latin typeface="Montserrat"/>
                        <a:ea typeface="Montserrat"/>
                        <a:cs typeface="Montserrat"/>
                        <a:sym typeface="Montserrat"/>
                      </a:endParaRPr>
                    </a:p>
                  </a:txBody>
                  <a:tcPr marT="91425" marB="91425" marR="91425" marL="91425">
                    <a:lnT cap="flat" cmpd="sng" w="19050">
                      <a:solidFill>
                        <a:schemeClr val="accent4"/>
                      </a:solidFill>
                      <a:prstDash val="solid"/>
                      <a:round/>
                      <a:headEnd len="sm" w="sm" type="none"/>
                      <a:tailEnd len="sm" w="sm" type="none"/>
                    </a:lnT>
                  </a:tcPr>
                </a:tc>
              </a:tr>
              <a:tr h="381000">
                <a:tc>
                  <a:txBody>
                    <a:bodyPr/>
                    <a:lstStyle/>
                    <a:p>
                      <a:pPr indent="0" lvl="0" marL="0" rtl="0" algn="l">
                        <a:spcBef>
                          <a:spcPts val="0"/>
                        </a:spcBef>
                        <a:spcAft>
                          <a:spcPts val="0"/>
                        </a:spcAft>
                        <a:buNone/>
                      </a:pPr>
                      <a:r>
                        <a:rPr lang="en">
                          <a:latin typeface="Montserrat"/>
                          <a:ea typeface="Montserrat"/>
                          <a:cs typeface="Montserrat"/>
                          <a:sym typeface="Montserrat"/>
                        </a:rPr>
                        <a:t>Scientific Institute of Space Research</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b="1" lang="en">
                          <a:latin typeface="Montserrat"/>
                          <a:ea typeface="Montserrat"/>
                          <a:cs typeface="Montserrat"/>
                          <a:sym typeface="Montserrat"/>
                        </a:rPr>
                        <a:t>Application for smart notes </a:t>
                      </a:r>
                      <a:r>
                        <a:rPr lang="en">
                          <a:latin typeface="Montserrat"/>
                          <a:ea typeface="Montserrat"/>
                          <a:cs typeface="Montserrat"/>
                          <a:sym typeface="Montserrat"/>
                        </a:rPr>
                        <a:t>with searching by tags.</a:t>
                      </a:r>
                      <a:endParaRPr>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
                          <a:latin typeface="Montserrat"/>
                          <a:ea typeface="Montserrat"/>
                          <a:cs typeface="Montserrat"/>
                          <a:sym typeface="Montserrat"/>
                        </a:rPr>
                        <a:t>The PlayForever </a:t>
                      </a:r>
                      <a:r>
                        <a:rPr lang="en">
                          <a:solidFill>
                            <a:schemeClr val="dk1"/>
                          </a:solidFill>
                          <a:latin typeface="Montserrat"/>
                          <a:ea typeface="Montserrat"/>
                          <a:cs typeface="Montserrat"/>
                          <a:sym typeface="Montserrat"/>
                        </a:rPr>
                        <a:t>g</a:t>
                      </a:r>
                      <a:r>
                        <a:rPr lang="en">
                          <a:solidFill>
                            <a:schemeClr val="dk1"/>
                          </a:solidFill>
                          <a:latin typeface="Montserrat"/>
                          <a:ea typeface="Montserrat"/>
                          <a:cs typeface="Montserrat"/>
                          <a:sym typeface="Montserrat"/>
                        </a:rPr>
                        <a:t>ame development studio </a:t>
                      </a:r>
                      <a:endParaRPr>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
                          <a:latin typeface="Montserrat"/>
                          <a:ea typeface="Montserrat"/>
                          <a:cs typeface="Montserrat"/>
                          <a:sym typeface="Montserrat"/>
                        </a:rPr>
                        <a:t>Create their own game library for </a:t>
                      </a:r>
                      <a:r>
                        <a:rPr b="1" lang="en">
                          <a:latin typeface="Montserrat"/>
                          <a:ea typeface="Montserrat"/>
                          <a:cs typeface="Montserrat"/>
                          <a:sym typeface="Montserrat"/>
                        </a:rPr>
                        <a:t>interactive 2D novels</a:t>
                      </a:r>
                      <a:r>
                        <a:rPr lang="en">
                          <a:latin typeface="Montserrat"/>
                          <a:ea typeface="Montserrat"/>
                          <a:cs typeface="Montserrat"/>
                          <a:sym typeface="Montserrat"/>
                        </a:rPr>
                        <a:t>.</a:t>
                      </a:r>
                      <a:endParaRPr>
                        <a:latin typeface="Montserrat"/>
                        <a:ea typeface="Montserrat"/>
                        <a:cs typeface="Montserrat"/>
                        <a:sym typeface="Montserrat"/>
                      </a:endParaRPr>
                    </a:p>
                  </a:txBody>
                  <a:tcPr marT="91425" marB="91425" marR="91425" marL="91425"/>
                </a:tc>
              </a:tr>
            </a:tbl>
          </a:graphicData>
        </a:graphic>
      </p:graphicFrame>
      <p:sp>
        <p:nvSpPr>
          <p:cNvPr id="388" name="Google Shape;388;p64"/>
          <p:cNvSpPr txBox="1"/>
          <p:nvPr/>
        </p:nvSpPr>
        <p:spPr>
          <a:xfrm>
            <a:off x="302550" y="4459950"/>
            <a:ext cx="72351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Montserrat"/>
                <a:ea typeface="Montserrat"/>
                <a:cs typeface="Montserrat"/>
                <a:sym typeface="Montserrat"/>
              </a:rPr>
              <a:t>And that’s just the beginning!</a:t>
            </a:r>
            <a:endParaRPr i="1">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goritmika">
  <a:themeElements>
    <a:clrScheme name="Simple Light">
      <a:dk1>
        <a:srgbClr val="000000"/>
      </a:dk1>
      <a:lt1>
        <a:srgbClr val="FFFFFF"/>
      </a:lt1>
      <a:dk2>
        <a:srgbClr val="FFFFFF"/>
      </a:dk2>
      <a:lt2>
        <a:srgbClr val="FFFFFF"/>
      </a:lt2>
      <a:accent1>
        <a:srgbClr val="833AE0"/>
      </a:accent1>
      <a:accent2>
        <a:srgbClr val="FF7842"/>
      </a:accent2>
      <a:accent3>
        <a:srgbClr val="88DBF2"/>
      </a:accent3>
      <a:accent4>
        <a:srgbClr val="38BD60"/>
      </a:accent4>
      <a:accent5>
        <a:srgbClr val="FA82CC"/>
      </a:accent5>
      <a:accent6>
        <a:srgbClr val="FFDC40"/>
      </a:accent6>
      <a:hlink>
        <a:srgbClr val="833A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lgoritmika (May 2021) 02">
  <a:themeElements>
    <a:clrScheme name="Simple Light">
      <a:dk1>
        <a:srgbClr val="000000"/>
      </a:dk1>
      <a:lt1>
        <a:srgbClr val="FFFFFE"/>
      </a:lt1>
      <a:dk2>
        <a:srgbClr val="5E5EFF"/>
      </a:dk2>
      <a:lt2>
        <a:srgbClr val="8EE85D"/>
      </a:lt2>
      <a:accent1>
        <a:srgbClr val="833AE0"/>
      </a:accent1>
      <a:accent2>
        <a:srgbClr val="FF7842"/>
      </a:accent2>
      <a:accent3>
        <a:srgbClr val="88DBF2"/>
      </a:accent3>
      <a:accent4>
        <a:srgbClr val="38BD60"/>
      </a:accent4>
      <a:accent5>
        <a:srgbClr val="FA82CC"/>
      </a:accent5>
      <a:accent6>
        <a:srgbClr val="FFDC40"/>
      </a:accent6>
      <a:hlink>
        <a:srgbClr val="833A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